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74" r:id="rId10"/>
    <p:sldId id="264" r:id="rId11"/>
    <p:sldId id="265" r:id="rId12"/>
    <p:sldId id="266" r:id="rId13"/>
    <p:sldId id="267" r:id="rId14"/>
    <p:sldId id="268" r:id="rId15"/>
    <p:sldId id="269" r:id="rId16"/>
    <p:sldId id="270" r:id="rId17"/>
    <p:sldId id="271" r:id="rId18"/>
    <p:sldId id="272" r:id="rId19"/>
    <p:sldId id="273" r:id="rId20"/>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646" autoAdjust="0"/>
  </p:normalViewPr>
  <p:slideViewPr>
    <p:cSldViewPr snapToGrid="0" snapToObjects="1">
      <p:cViewPr>
        <p:scale>
          <a:sx n="125" d="100"/>
          <a:sy n="125" d="100"/>
        </p:scale>
        <p:origin x="996"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70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现代农业中，畜牧业的健康管理和疾病预防至关重要。绵羊作为重要家畜，其健康状况直接影响养殖效益和产品质量。传统诊断依赖兽医经验和现场检查，效率低且易受主观因素影响，难以实现大规模、快速、准确的疾病检测。</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所以我想做一个</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自动化的绵羊疾病检测系统，能够显著提升诊断效率，快速处理大量图像，缩短诊断时间，帮助养殖户及时发现并处理疾病。</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我想开发一个基于深度学习</a:t>
            </a:r>
            <a:r>
              <a:rPr lang="en-US" sz="1800" kern="100" dirty="0">
                <a:effectLst/>
                <a:latin typeface="Times New Roman" panose="02020603050405020304" pitchFamily="18" charset="0"/>
                <a:ea typeface="宋体" panose="02010600030101010101" pitchFamily="2" charset="-122"/>
              </a:rPr>
              <a:t>CNN</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的绵羊疾病自动检测系统，利用卷积神经网络</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实现病羊的图像分类任务</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1800" kern="100" dirty="0">
                <a:effectLst/>
                <a:latin typeface="Times New Roman" panose="02020603050405020304" pitchFamily="18" charset="0"/>
                <a:ea typeface="宋体" panose="02010600030101010101" pitchFamily="2" charset="-122"/>
              </a:rPr>
              <a:t>这个项目是基于</a:t>
            </a:r>
            <a:r>
              <a:rPr lang="en-US" altLang="zh-CN" sz="1800" kern="100" dirty="0">
                <a:effectLst/>
                <a:latin typeface="Times New Roman" panose="02020603050405020304" pitchFamily="18" charset="0"/>
                <a:ea typeface="宋体" panose="02010600030101010101" pitchFamily="2" charset="-122"/>
              </a:rPr>
              <a:t>tensorflow-gpu2.6</a:t>
            </a:r>
            <a:r>
              <a:rPr lang="zh-CN" altLang="en-US" sz="1800" kern="100" dirty="0">
                <a:effectLst/>
                <a:latin typeface="Times New Roman" panose="02020603050405020304" pitchFamily="18" charset="0"/>
                <a:ea typeface="宋体" panose="02010600030101010101" pitchFamily="2" charset="-122"/>
              </a:rPr>
              <a:t>版本</a:t>
            </a:r>
          </a:p>
          <a:p>
            <a:pPr algn="l"/>
            <a:r>
              <a:rPr lang="zh-CN" altLang="en-US" sz="1800" kern="100" dirty="0">
                <a:effectLst/>
                <a:latin typeface="Times New Roman" panose="02020603050405020304" pitchFamily="18" charset="0"/>
                <a:ea typeface="宋体" panose="02010600030101010101" pitchFamily="2" charset="-122"/>
              </a:rPr>
              <a:t>使用了</a:t>
            </a:r>
            <a:r>
              <a:rPr lang="en-US" altLang="zh-CN" sz="1800" kern="100" dirty="0">
                <a:effectLst/>
                <a:latin typeface="Times New Roman" panose="02020603050405020304" pitchFamily="18" charset="0"/>
                <a:ea typeface="宋体" panose="02010600030101010101" pitchFamily="2" charset="-122"/>
              </a:rPr>
              <a:t>CNN</a:t>
            </a:r>
            <a:r>
              <a:rPr lang="zh-CN" altLang="en-US" sz="1800" kern="100" dirty="0">
                <a:effectLst/>
                <a:latin typeface="Times New Roman" panose="02020603050405020304" pitchFamily="18" charset="0"/>
                <a:ea typeface="宋体" panose="02010600030101010101" pitchFamily="2" charset="-122"/>
              </a:rPr>
              <a:t>卷积神经网络的</a:t>
            </a:r>
            <a:r>
              <a:rPr lang="en-US" altLang="zh-CN" sz="1800" kern="100" dirty="0">
                <a:effectLst/>
                <a:latin typeface="Times New Roman" panose="02020603050405020304" pitchFamily="18" charset="0"/>
                <a:ea typeface="宋体" panose="02010600030101010101" pitchFamily="2" charset="-122"/>
              </a:rPr>
              <a:t>resnet18</a:t>
            </a:r>
            <a:r>
              <a:rPr lang="zh-CN" altLang="en-US" sz="1800" kern="100" dirty="0">
                <a:effectLst/>
                <a:latin typeface="Times New Roman" panose="02020603050405020304" pitchFamily="18" charset="0"/>
                <a:ea typeface="宋体" panose="02010600030101010101" pitchFamily="2" charset="-122"/>
              </a:rPr>
              <a:t>模型。</a:t>
            </a:r>
          </a:p>
          <a:p>
            <a:pPr algn="l"/>
            <a:r>
              <a:rPr lang="zh-CN" altLang="en-US" sz="1800" kern="100" dirty="0">
                <a:effectLst/>
                <a:latin typeface="Times New Roman" panose="02020603050405020304" pitchFamily="18" charset="0"/>
                <a:ea typeface="宋体" panose="02010600030101010101" pitchFamily="2" charset="-122"/>
              </a:rPr>
              <a:t>前期我尝试使用了</a:t>
            </a:r>
            <a:r>
              <a:rPr lang="en-US" altLang="zh-CN" sz="1800" kern="100" dirty="0">
                <a:effectLst/>
                <a:latin typeface="Times New Roman" panose="02020603050405020304" pitchFamily="18" charset="0"/>
                <a:ea typeface="宋体" panose="02010600030101010101" pitchFamily="2" charset="-122"/>
              </a:rPr>
              <a:t>resnet101</a:t>
            </a:r>
            <a:r>
              <a:rPr lang="zh-CN" altLang="en-US"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50</a:t>
            </a:r>
            <a:r>
              <a:rPr lang="zh-CN" altLang="en-US"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34</a:t>
            </a:r>
            <a:r>
              <a:rPr lang="zh-CN" altLang="en-US"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18</a:t>
            </a:r>
            <a:r>
              <a:rPr lang="zh-CN" altLang="en-US" sz="1800" kern="100" dirty="0">
                <a:effectLst/>
                <a:latin typeface="Times New Roman" panose="02020603050405020304" pitchFamily="18" charset="0"/>
                <a:ea typeface="宋体" panose="02010600030101010101" pitchFamily="2" charset="-122"/>
              </a:rPr>
              <a:t>网络，发现由于我手动获取到的病羊的数据集数量比较小（正常羊</a:t>
            </a:r>
            <a:r>
              <a:rPr lang="en-US" altLang="zh-CN" sz="1800" kern="100" dirty="0">
                <a:effectLst/>
                <a:latin typeface="Times New Roman" panose="02020603050405020304" pitchFamily="18" charset="0"/>
                <a:ea typeface="宋体" panose="02010600030101010101" pitchFamily="2" charset="-122"/>
              </a:rPr>
              <a:t>356</a:t>
            </a:r>
            <a:r>
              <a:rPr lang="zh-CN" altLang="en-US" sz="1800" kern="100" dirty="0">
                <a:effectLst/>
                <a:latin typeface="Times New Roman" panose="02020603050405020304" pitchFamily="18" charset="0"/>
                <a:ea typeface="宋体" panose="02010600030101010101" pitchFamily="2" charset="-122"/>
              </a:rPr>
              <a:t>张、不正常羊</a:t>
            </a:r>
            <a:r>
              <a:rPr lang="en-US" altLang="zh-CN" sz="1800" kern="100" dirty="0">
                <a:effectLst/>
                <a:latin typeface="Times New Roman" panose="02020603050405020304" pitchFamily="18" charset="0"/>
                <a:ea typeface="宋体" panose="02010600030101010101" pitchFamily="2" charset="-122"/>
              </a:rPr>
              <a:t>183</a:t>
            </a:r>
            <a:r>
              <a:rPr lang="zh-CN" altLang="en-US" sz="1800" kern="100" dirty="0">
                <a:effectLst/>
                <a:latin typeface="Times New Roman" panose="02020603050405020304" pitchFamily="18" charset="0"/>
                <a:ea typeface="宋体" panose="02010600030101010101" pitchFamily="2" charset="-122"/>
              </a:rPr>
              <a:t>张），非常容易使训练出来的模型梯度爆炸和过拟合，尝试后发现</a:t>
            </a:r>
            <a:r>
              <a:rPr lang="en-US" altLang="zh-CN" sz="1800" kern="100" dirty="0">
                <a:effectLst/>
                <a:latin typeface="Times New Roman" panose="02020603050405020304" pitchFamily="18" charset="0"/>
                <a:ea typeface="宋体" panose="02010600030101010101" pitchFamily="2" charset="-122"/>
              </a:rPr>
              <a:t>resnet18</a:t>
            </a:r>
            <a:r>
              <a:rPr lang="zh-CN" altLang="en-US" sz="1800" kern="100" dirty="0">
                <a:effectLst/>
                <a:latin typeface="Times New Roman" panose="02020603050405020304" pitchFamily="18" charset="0"/>
                <a:ea typeface="宋体" panose="02010600030101010101" pitchFamily="2" charset="-122"/>
              </a:rPr>
              <a:t>的效果最好，一开始的准确率只能达到</a:t>
            </a:r>
            <a:r>
              <a:rPr lang="en-US" altLang="zh-CN" sz="1800" kern="100" dirty="0">
                <a:effectLst/>
                <a:latin typeface="Times New Roman" panose="02020603050405020304" pitchFamily="18" charset="0"/>
                <a:ea typeface="宋体" panose="02010600030101010101" pitchFamily="2" charset="-122"/>
              </a:rPr>
              <a:t>0.7-0.85</a:t>
            </a:r>
            <a:r>
              <a:rPr lang="zh-CN" altLang="en-US" sz="1800" kern="100" dirty="0">
                <a:effectLst/>
                <a:latin typeface="Times New Roman" panose="02020603050405020304" pitchFamily="18" charset="0"/>
                <a:ea typeface="宋体" panose="02010600030101010101" pitchFamily="2" charset="-122"/>
              </a:rPr>
              <a:t>，所以我决定在</a:t>
            </a:r>
            <a:r>
              <a:rPr lang="en-US" altLang="zh-CN" sz="1800" kern="100" dirty="0">
                <a:effectLst/>
                <a:latin typeface="Times New Roman" panose="02020603050405020304" pitchFamily="18" charset="0"/>
                <a:ea typeface="宋体" panose="02010600030101010101" pitchFamily="2" charset="-122"/>
              </a:rPr>
              <a:t>resnet18</a:t>
            </a:r>
            <a:r>
              <a:rPr lang="zh-CN" altLang="en-US" sz="1800" kern="100" dirty="0">
                <a:effectLst/>
                <a:latin typeface="Times New Roman" panose="02020603050405020304" pitchFamily="18" charset="0"/>
                <a:ea typeface="宋体" panose="02010600030101010101" pitchFamily="2" charset="-122"/>
              </a:rPr>
              <a:t>的基础上再简化模型。</a:t>
            </a:r>
          </a:p>
          <a:p>
            <a:pPr algn="l"/>
            <a:r>
              <a:rPr lang="en-US" altLang="zh-CN" sz="1800" kern="100" dirty="0">
                <a:effectLst/>
                <a:latin typeface="Times New Roman" panose="02020603050405020304" pitchFamily="18" charset="0"/>
                <a:ea typeface="宋体" panose="02010600030101010101" pitchFamily="2" charset="-122"/>
              </a:rPr>
              <a:t>resnet18</a:t>
            </a:r>
            <a:r>
              <a:rPr lang="zh-CN" altLang="en-US" sz="1800" kern="100" dirty="0">
                <a:effectLst/>
                <a:latin typeface="Times New Roman" panose="02020603050405020304" pitchFamily="18" charset="0"/>
                <a:ea typeface="宋体" panose="02010600030101010101" pitchFamily="2" charset="-122"/>
              </a:rPr>
              <a:t>包含了八个残差块，分成四个阶段，每个阶段有两个残差块，</a:t>
            </a:r>
            <a:r>
              <a:rPr lang="zh-CN" altLang="en-US" sz="1800" b="1" kern="100" dirty="0">
                <a:effectLst/>
                <a:latin typeface="Times New Roman" panose="02020603050405020304" pitchFamily="18" charset="0"/>
                <a:ea typeface="宋体" panose="02010600030101010101" pitchFamily="2" charset="-122"/>
              </a:rPr>
              <a:t>经过我的简化后，只留下了四个大块，每个大块中有两个基础残差块</a:t>
            </a:r>
            <a:r>
              <a:rPr lang="zh-CN" altLang="en-US" sz="1800" kern="100" dirty="0">
                <a:effectLst/>
                <a:latin typeface="Times New Roman" panose="02020603050405020304" pitchFamily="18" charset="0"/>
                <a:ea typeface="宋体" panose="02010600030101010101" pitchFamily="2" charset="-122"/>
              </a:rPr>
              <a:t>。这些改动意味着他的表现能力不如原始的</a:t>
            </a:r>
            <a:r>
              <a:rPr lang="en-US" altLang="zh-CN" sz="1800" kern="100" dirty="0">
                <a:effectLst/>
                <a:latin typeface="Times New Roman" panose="02020603050405020304" pitchFamily="18" charset="0"/>
                <a:ea typeface="宋体" panose="02010600030101010101" pitchFamily="2" charset="-122"/>
              </a:rPr>
              <a:t>resnet18</a:t>
            </a:r>
            <a:r>
              <a:rPr lang="zh-CN" altLang="en-US" sz="1800" kern="100" dirty="0">
                <a:effectLst/>
                <a:latin typeface="Times New Roman" panose="02020603050405020304" pitchFamily="18" charset="0"/>
                <a:ea typeface="宋体" panose="02010600030101010101" pitchFamily="2" charset="-122"/>
              </a:rPr>
              <a:t>，但是在小数据集上足够了。</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jpe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8.jpe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jpe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8.jpe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jpe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9144000" cy="5143500"/>
          </a:xfrm>
          <a:prstGeom prst="rect">
            <a:avLst/>
          </a:prstGeom>
        </p:spPr>
      </p:pic>
      <p:sp>
        <p:nvSpPr>
          <p:cNvPr id="3" name="Shape 0"/>
          <p:cNvSpPr/>
          <p:nvPr/>
        </p:nvSpPr>
        <p:spPr>
          <a:xfrm>
            <a:off x="0" y="1085850"/>
            <a:ext cx="7810500" cy="2971800"/>
          </a:xfrm>
          <a:prstGeom prst="rect">
            <a:avLst/>
          </a:prstGeom>
          <a:solidFill>
            <a:srgbClr val="FFFFFF"/>
          </a:solidFill>
          <a:ln/>
        </p:spPr>
        <p:txBody>
          <a:bodyPr/>
          <a:lstStyle/>
          <a:p>
            <a:endParaRPr lang="LID4096"/>
          </a:p>
        </p:txBody>
      </p:sp>
      <p:sp>
        <p:nvSpPr>
          <p:cNvPr id="4" name="Text 1"/>
          <p:cNvSpPr/>
          <p:nvPr/>
        </p:nvSpPr>
        <p:spPr>
          <a:xfrm>
            <a:off x="571500" y="1500188"/>
            <a:ext cx="8001000" cy="666750"/>
          </a:xfrm>
          <a:prstGeom prst="rect">
            <a:avLst/>
          </a:prstGeom>
          <a:noFill/>
          <a:ln/>
        </p:spPr>
        <p:txBody>
          <a:bodyPr vert="horz" wrap="square" lIns="0" tIns="0" rIns="0" bIns="0" rtlCol="0" anchor="ctr"/>
          <a:lstStyle/>
          <a:p>
            <a:pPr marL="0" indent="0" algn="l">
              <a:lnSpc>
                <a:spcPts val="5250"/>
              </a:lnSpc>
              <a:buNone/>
            </a:pPr>
            <a:r>
              <a:rPr lang="en-US" sz="3750" b="1" dirty="0">
                <a:solidFill>
                  <a:srgbClr val="000000"/>
                </a:solidFill>
                <a:latin typeface="Microsoft YaHei" pitchFamily="34" charset="0"/>
                <a:ea typeface="Microsoft YaHei" pitchFamily="34" charset="-122"/>
                <a:cs typeface="Microsoft YaHei" pitchFamily="34" charset="-120"/>
              </a:rPr>
              <a:t>病羊风险预测系统课程设计演示</a:t>
            </a:r>
            <a:endParaRPr lang="en-US" sz="3750" dirty="0"/>
          </a:p>
        </p:txBody>
      </p:sp>
      <p:sp>
        <p:nvSpPr>
          <p:cNvPr id="5" name="Text 2"/>
          <p:cNvSpPr/>
          <p:nvPr/>
        </p:nvSpPr>
        <p:spPr>
          <a:xfrm>
            <a:off x="571500" y="2243138"/>
            <a:ext cx="8001000" cy="400050"/>
          </a:xfrm>
          <a:prstGeom prst="rect">
            <a:avLst/>
          </a:prstGeom>
          <a:noFill/>
          <a:ln/>
        </p:spPr>
        <p:txBody>
          <a:bodyPr vert="horz" wrap="square" lIns="0" tIns="0" rIns="0" bIns="0" rtlCol="0" anchor="ctr"/>
          <a:lstStyle/>
          <a:p>
            <a:pPr marL="0" indent="0" algn="l">
              <a:lnSpc>
                <a:spcPts val="3150"/>
              </a:lnSpc>
              <a:buNone/>
            </a:pPr>
            <a:endParaRPr lang="en-US" sz="2250" dirty="0"/>
          </a:p>
        </p:txBody>
      </p:sp>
      <p:sp>
        <p:nvSpPr>
          <p:cNvPr id="6" name="Shape 3"/>
          <p:cNvSpPr/>
          <p:nvPr/>
        </p:nvSpPr>
        <p:spPr>
          <a:xfrm>
            <a:off x="571500" y="2976563"/>
            <a:ext cx="604838" cy="114300"/>
          </a:xfrm>
          <a:prstGeom prst="rect">
            <a:avLst/>
          </a:prstGeom>
          <a:solidFill>
            <a:srgbClr val="000000"/>
          </a:solidFill>
          <a:ln/>
        </p:spPr>
        <p:txBody>
          <a:bodyPr/>
          <a:lstStyle/>
          <a:p>
            <a:endParaRPr lang="LID4096"/>
          </a:p>
        </p:txBody>
      </p:sp>
      <p:pic>
        <p:nvPicPr>
          <p:cNvPr id="1028" name="Picture 4" descr="免抠矢量卡通绵羊设计图__广告设计_广告设计_设计图库_昵图网nipic.com">
            <a:extLst>
              <a:ext uri="{FF2B5EF4-FFF2-40B4-BE49-F238E27FC236}">
                <a16:creationId xmlns:a16="http://schemas.microsoft.com/office/drawing/2014/main" id="{1F6EBC54-AE9C-1CE0-8C52-819CD8F1B3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1635" b="3142"/>
          <a:stretch/>
        </p:blipFill>
        <p:spPr bwMode="auto">
          <a:xfrm>
            <a:off x="5820093" y="2190751"/>
            <a:ext cx="1990407" cy="1854517"/>
          </a:xfrm>
          <a:prstGeom prst="rect">
            <a:avLst/>
          </a:prstGeom>
          <a:noFill/>
          <a:extLst>
            <a:ext uri="{909E8E84-426E-40DD-AFC4-6F175D3DCCD1}">
              <a14:hiddenFill xmlns:a14="http://schemas.microsoft.com/office/drawing/2010/main">
                <a:solidFill>
                  <a:srgbClr val="FFFFFF"/>
                </a:solidFill>
              </a14:hiddenFill>
            </a:ext>
          </a:extLst>
        </p:spPr>
      </p:pic>
      <p:sp>
        <p:nvSpPr>
          <p:cNvPr id="7" name="Text 4"/>
          <p:cNvSpPr/>
          <p:nvPr/>
        </p:nvSpPr>
        <p:spPr>
          <a:xfrm>
            <a:off x="571500" y="3424238"/>
            <a:ext cx="8001000" cy="219075"/>
          </a:xfrm>
          <a:prstGeom prst="rect">
            <a:avLst/>
          </a:prstGeom>
          <a:noFill/>
          <a:ln/>
        </p:spPr>
        <p:txBody>
          <a:bodyPr vert="horz" wrap="square" lIns="0" tIns="0" rIns="0" bIns="0" rtlCol="0" anchor="ctr"/>
          <a:lstStyle/>
          <a:p>
            <a:pPr marL="0" indent="0" algn="l">
              <a:lnSpc>
                <a:spcPts val="1725"/>
              </a:lnSpc>
              <a:buNone/>
            </a:pPr>
            <a:r>
              <a:rPr lang="zh-CN" altLang="en-US" sz="1200" dirty="0"/>
              <a:t>演讲人：刘德超</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LID4096"/>
          </a:p>
        </p:txBody>
      </p:sp>
      <p:pic>
        <p:nvPicPr>
          <p:cNvPr id="3" name="Image 0" descr="preencoded.png"/>
          <p:cNvPicPr>
            <a:picLocks noChangeAspect="1"/>
          </p:cNvPicPr>
          <p:nvPr/>
        </p:nvPicPr>
        <p:blipFill>
          <a:blip r:embed="rId3"/>
          <a:srcRect/>
          <a:stretch/>
        </p:blipFill>
        <p:spPr>
          <a:xfrm>
            <a:off x="0" y="0"/>
            <a:ext cx="9144000" cy="5143500"/>
          </a:xfrm>
          <a:prstGeom prst="rect">
            <a:avLst/>
          </a:prstGeom>
        </p:spPr>
      </p:pic>
      <p:pic>
        <p:nvPicPr>
          <p:cNvPr id="4" name="Image 1" descr="preencoded.png"/>
          <p:cNvPicPr>
            <a:picLocks noChangeAspect="1"/>
          </p:cNvPicPr>
          <p:nvPr/>
        </p:nvPicPr>
        <p:blipFill>
          <a:blip r:embed="rId4"/>
          <a:srcRect t="3571" b="3571"/>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000000"/>
                </a:solidFill>
                <a:latin typeface="Microsoft YaHei" pitchFamily="34" charset="0"/>
                <a:ea typeface="Microsoft YaHei" pitchFamily="34" charset="-122"/>
                <a:cs typeface="Microsoft YaHei" pitchFamily="34" charset="-120"/>
              </a:rPr>
              <a:t>数据预处理与增强</a:t>
            </a:r>
            <a:endParaRPr lang="en-US" sz="2250" dirty="0"/>
          </a:p>
        </p:txBody>
      </p:sp>
      <p:sp>
        <p:nvSpPr>
          <p:cNvPr id="6"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t="20395" b="20395"/>
          <a:stretch/>
        </p:blipFill>
        <p:spPr>
          <a:xfrm>
            <a:off x="571500" y="2000250"/>
            <a:ext cx="2413000" cy="1428750"/>
          </a:xfrm>
          <a:prstGeom prst="rect">
            <a:avLst/>
          </a:prstGeom>
        </p:spPr>
      </p:pic>
      <p:sp>
        <p:nvSpPr>
          <p:cNvPr id="8" name="Text 3"/>
          <p:cNvSpPr/>
          <p:nvPr/>
        </p:nvSpPr>
        <p:spPr>
          <a:xfrm>
            <a:off x="571500" y="3619500"/>
            <a:ext cx="2413000" cy="209550"/>
          </a:xfrm>
          <a:prstGeom prst="rect">
            <a:avLst/>
          </a:prstGeom>
          <a:noFill/>
          <a:ln/>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数据清洗</a:t>
            </a:r>
            <a:endParaRPr lang="en-US" sz="1200" dirty="0"/>
          </a:p>
        </p:txBody>
      </p:sp>
      <p:sp>
        <p:nvSpPr>
          <p:cNvPr id="9" name="Text 4"/>
          <p:cNvSpPr/>
          <p:nvPr/>
        </p:nvSpPr>
        <p:spPr>
          <a:xfrm>
            <a:off x="571500" y="3867150"/>
            <a:ext cx="2413000" cy="41910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去除噪声，统一图像尺寸，标准化像素值，确保模型输入一致性。</a:t>
            </a:r>
            <a:endParaRPr lang="en-US" sz="1050" dirty="0"/>
          </a:p>
        </p:txBody>
      </p:sp>
      <p:pic>
        <p:nvPicPr>
          <p:cNvPr id="10" name="Image 3" descr="preencoded.png"/>
          <p:cNvPicPr>
            <a:picLocks noChangeAspect="1"/>
          </p:cNvPicPr>
          <p:nvPr/>
        </p:nvPicPr>
        <p:blipFill>
          <a:blip r:embed="rId6"/>
          <a:srcRect t="20395" b="20395"/>
          <a:stretch/>
        </p:blipFill>
        <p:spPr>
          <a:xfrm>
            <a:off x="3365500" y="2000250"/>
            <a:ext cx="2413000" cy="1428750"/>
          </a:xfrm>
          <a:prstGeom prst="rect">
            <a:avLst/>
          </a:prstGeom>
        </p:spPr>
      </p:pic>
      <p:sp>
        <p:nvSpPr>
          <p:cNvPr id="11" name="Text 5"/>
          <p:cNvSpPr/>
          <p:nvPr/>
        </p:nvSpPr>
        <p:spPr>
          <a:xfrm>
            <a:off x="3365500" y="3619500"/>
            <a:ext cx="2413000" cy="209550"/>
          </a:xfrm>
          <a:prstGeom prst="rect">
            <a:avLst/>
          </a:prstGeom>
          <a:noFill/>
          <a:ln/>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数据增强</a:t>
            </a:r>
            <a:endParaRPr lang="en-US" sz="1200" dirty="0"/>
          </a:p>
        </p:txBody>
      </p:sp>
      <p:sp>
        <p:nvSpPr>
          <p:cNvPr id="12" name="Text 6"/>
          <p:cNvSpPr/>
          <p:nvPr/>
        </p:nvSpPr>
        <p:spPr>
          <a:xfrm>
            <a:off x="3365500" y="3867150"/>
            <a:ext cx="2413000" cy="41910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随机旋转、翻转、缩放，增加模型对视角变化的鲁棒性，防止过拟合。</a:t>
            </a:r>
            <a:endParaRPr lang="en-US" sz="1050" dirty="0"/>
          </a:p>
        </p:txBody>
      </p:sp>
      <p:pic>
        <p:nvPicPr>
          <p:cNvPr id="13" name="Image 4" descr="preencoded.png"/>
          <p:cNvPicPr>
            <a:picLocks noChangeAspect="1"/>
          </p:cNvPicPr>
          <p:nvPr/>
        </p:nvPicPr>
        <p:blipFill>
          <a:blip r:embed="rId7"/>
          <a:srcRect t="20395" b="20395"/>
          <a:stretch/>
        </p:blipFill>
        <p:spPr>
          <a:xfrm>
            <a:off x="6159500" y="2000250"/>
            <a:ext cx="2413000" cy="1428750"/>
          </a:xfrm>
          <a:prstGeom prst="rect">
            <a:avLst/>
          </a:prstGeom>
        </p:spPr>
      </p:pic>
      <p:sp>
        <p:nvSpPr>
          <p:cNvPr id="14" name="Text 7"/>
          <p:cNvSpPr/>
          <p:nvPr/>
        </p:nvSpPr>
        <p:spPr>
          <a:xfrm>
            <a:off x="6159500" y="3619500"/>
            <a:ext cx="2413000" cy="209550"/>
          </a:xfrm>
          <a:prstGeom prst="rect">
            <a:avLst/>
          </a:prstGeom>
          <a:noFill/>
          <a:ln/>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批处理优化</a:t>
            </a:r>
            <a:endParaRPr lang="en-US" sz="1200" dirty="0"/>
          </a:p>
        </p:txBody>
      </p:sp>
      <p:sp>
        <p:nvSpPr>
          <p:cNvPr id="15" name="Text 8"/>
          <p:cNvSpPr/>
          <p:nvPr/>
        </p:nvSpPr>
        <p:spPr>
          <a:xfrm>
            <a:off x="6159500" y="3867150"/>
            <a:ext cx="2413000" cy="41910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批量加载数据，加速训练过程，利用GPU并行计算优势，提高效率。</a:t>
            </a:r>
            <a:endParaRPr lang="en-US" sz="1050" dirty="0"/>
          </a:p>
        </p:txBody>
      </p:sp>
      <p:pic>
        <p:nvPicPr>
          <p:cNvPr id="16" name="图片 15" descr="电脑萤幕截图&#10;&#10;描述已自动生成">
            <a:extLst>
              <a:ext uri="{FF2B5EF4-FFF2-40B4-BE49-F238E27FC236}">
                <a16:creationId xmlns:a16="http://schemas.microsoft.com/office/drawing/2014/main" id="{3E5F142C-2EDC-CF70-26CB-7C4781B3E850}"/>
              </a:ext>
            </a:extLst>
          </p:cNvPr>
          <p:cNvPicPr>
            <a:picLocks noChangeAspect="1"/>
          </p:cNvPicPr>
          <p:nvPr/>
        </p:nvPicPr>
        <p:blipFill>
          <a:blip r:embed="rId8"/>
          <a:srcRect l="34830"/>
          <a:stretch/>
        </p:blipFill>
        <p:spPr>
          <a:xfrm>
            <a:off x="3169920" y="1714500"/>
            <a:ext cx="2799080" cy="1428750"/>
          </a:xfrm>
          <a:prstGeom prst="rect">
            <a:avLst/>
          </a:prstGeom>
        </p:spPr>
      </p:pic>
      <p:pic>
        <p:nvPicPr>
          <p:cNvPr id="17" name="图片 16">
            <a:extLst>
              <a:ext uri="{FF2B5EF4-FFF2-40B4-BE49-F238E27FC236}">
                <a16:creationId xmlns:a16="http://schemas.microsoft.com/office/drawing/2014/main" id="{FD082AF3-4E29-0169-84A0-7FC091B29C79}"/>
              </a:ext>
            </a:extLst>
          </p:cNvPr>
          <p:cNvPicPr>
            <a:picLocks noChangeAspect="1"/>
          </p:cNvPicPr>
          <p:nvPr/>
        </p:nvPicPr>
        <p:blipFill>
          <a:blip r:embed="rId9"/>
          <a:srcRect l="38250" t="5108" b="30556"/>
          <a:stretch/>
        </p:blipFill>
        <p:spPr>
          <a:xfrm>
            <a:off x="571500" y="723900"/>
            <a:ext cx="2413000" cy="24193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a:ln/>
        </p:spPr>
        <p:txBody>
          <a:bodyPr vert="horz" wrap="square" lIns="0" tIns="0" rIns="0" bIns="0" rtlCol="0" anchor="ctr"/>
          <a:lstStyle/>
          <a:p>
            <a:pPr marL="0" indent="0" algn="l">
              <a:lnSpc>
                <a:spcPts val="5250"/>
              </a:lnSpc>
              <a:buNone/>
            </a:pPr>
            <a:r>
              <a:rPr lang="en-US" sz="3750" b="1" dirty="0">
                <a:solidFill>
                  <a:srgbClr val="000000"/>
                </a:solidFill>
                <a:latin typeface="Microsoft YaHei" pitchFamily="34" charset="0"/>
                <a:ea typeface="Microsoft YaHei" pitchFamily="34" charset="-122"/>
                <a:cs typeface="Microsoft YaHei" pitchFamily="34" charset="-120"/>
              </a:rPr>
              <a:t>项目成果与应用</a:t>
            </a:r>
            <a:endParaRPr lang="en-US" sz="3750" dirty="0"/>
          </a:p>
        </p:txBody>
      </p:sp>
      <p:sp>
        <p:nvSpPr>
          <p:cNvPr id="4" name="Shape 1"/>
          <p:cNvSpPr/>
          <p:nvPr/>
        </p:nvSpPr>
        <p:spPr>
          <a:xfrm>
            <a:off x="571500" y="4157662"/>
            <a:ext cx="4762500" cy="14288"/>
          </a:xfrm>
          <a:prstGeom prst="rect">
            <a:avLst/>
          </a:prstGeom>
          <a:solidFill>
            <a:srgbClr val="000000">
              <a:alpha val="30000"/>
            </a:srgbClr>
          </a:solidFill>
          <a:ln/>
        </p:spPr>
        <p:txBody>
          <a:bodyPr/>
          <a:lstStyle/>
          <a:p>
            <a:endParaRPr lang="LID4096"/>
          </a:p>
        </p:txBody>
      </p:sp>
      <p:sp>
        <p:nvSpPr>
          <p:cNvPr id="5" name="Text 2"/>
          <p:cNvSpPr/>
          <p:nvPr/>
        </p:nvSpPr>
        <p:spPr>
          <a:xfrm>
            <a:off x="571500" y="4362450"/>
            <a:ext cx="4762500" cy="209550"/>
          </a:xfrm>
          <a:prstGeom prst="rect">
            <a:avLst/>
          </a:prstGeom>
          <a:noFill/>
          <a:ln/>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a:ln/>
        </p:spPr>
        <p:txBody>
          <a:bodyPr vert="horz" wrap="square" lIns="0" tIns="0" rIns="0" bIns="0" rtlCol="0" anchor="ctr"/>
          <a:lstStyle/>
          <a:p>
            <a:pPr marL="0" indent="0" algn="ctr">
              <a:lnSpc>
                <a:spcPts val="22500"/>
              </a:lnSpc>
              <a:buNone/>
            </a:pPr>
            <a:r>
              <a:rPr lang="en-US" sz="22500" b="1" dirty="0">
                <a:solidFill>
                  <a:srgbClr val="2745FF"/>
                </a:solidFill>
                <a:latin typeface="Microsoft YaHei" pitchFamily="34" charset="0"/>
                <a:ea typeface="Microsoft YaHei" pitchFamily="34" charset="-122"/>
                <a:cs typeface="Microsoft YaHei" pitchFamily="34" charset="-120"/>
              </a:rPr>
              <a:t>03</a:t>
            </a:r>
            <a:endParaRPr lang="en-US" sz="22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LID4096"/>
          </a:p>
        </p:txBody>
      </p:sp>
      <p:pic>
        <p:nvPicPr>
          <p:cNvPr id="3" name="Image 0" descr="preencoded.png"/>
          <p:cNvPicPr>
            <a:picLocks noChangeAspect="1"/>
          </p:cNvPicPr>
          <p:nvPr/>
        </p:nvPicPr>
        <p:blipFill>
          <a:blip r:embed="rId3"/>
          <a:src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000000"/>
                </a:solidFill>
                <a:latin typeface="Microsoft YaHei" pitchFamily="34" charset="0"/>
                <a:ea typeface="Microsoft YaHei" pitchFamily="34" charset="-122"/>
                <a:cs typeface="Microsoft YaHei" pitchFamily="34" charset="-120"/>
              </a:rPr>
              <a:t>模型评估指标</a:t>
            </a:r>
            <a:endParaRPr lang="en-US" sz="2250" dirty="0"/>
          </a:p>
        </p:txBody>
      </p:sp>
      <p:sp>
        <p:nvSpPr>
          <p:cNvPr id="5"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p:blipFill>
        <p:spPr>
          <a:xfrm>
            <a:off x="1539875" y="2000250"/>
            <a:ext cx="476250" cy="476250"/>
          </a:xfrm>
          <a:prstGeom prst="rect">
            <a:avLst/>
          </a:prstGeom>
        </p:spPr>
      </p:pic>
      <p:sp>
        <p:nvSpPr>
          <p:cNvPr id="7" name="Text 3"/>
          <p:cNvSpPr/>
          <p:nvPr/>
        </p:nvSpPr>
        <p:spPr>
          <a:xfrm>
            <a:off x="571500" y="2590800"/>
            <a:ext cx="2413000" cy="209550"/>
          </a:xfrm>
          <a:prstGeom prst="rect">
            <a:avLst/>
          </a:prstGeom>
          <a:noFill/>
          <a:ln/>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高精度识别</a:t>
            </a:r>
            <a:endParaRPr lang="en-US" sz="1200" dirty="0"/>
          </a:p>
        </p:txBody>
      </p:sp>
      <p:sp>
        <p:nvSpPr>
          <p:cNvPr id="8" name="Text 4"/>
          <p:cNvSpPr/>
          <p:nvPr/>
        </p:nvSpPr>
        <p:spPr>
          <a:xfrm>
            <a:off x="571500" y="2838450"/>
            <a:ext cx="2413000" cy="41910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模型准确率高达90%，有效区分健康与患病绵羊，减少误诊可能性。</a:t>
            </a:r>
            <a:endParaRPr lang="en-US" sz="1050" dirty="0"/>
          </a:p>
        </p:txBody>
      </p:sp>
      <p:pic>
        <p:nvPicPr>
          <p:cNvPr id="9" name="Image 2" descr="preencoded.png"/>
          <p:cNvPicPr>
            <a:picLocks noChangeAspect="1"/>
          </p:cNvPicPr>
          <p:nvPr/>
        </p:nvPicPr>
        <p:blipFill>
          <a:blip r:embed="rId5"/>
          <a:srcRect/>
          <a:stretch/>
        </p:blipFill>
        <p:spPr>
          <a:xfrm>
            <a:off x="4333875" y="2000250"/>
            <a:ext cx="476250" cy="476250"/>
          </a:xfrm>
          <a:prstGeom prst="rect">
            <a:avLst/>
          </a:prstGeom>
        </p:spPr>
      </p:pic>
      <p:sp>
        <p:nvSpPr>
          <p:cNvPr id="10" name="Text 5"/>
          <p:cNvSpPr/>
          <p:nvPr/>
        </p:nvSpPr>
        <p:spPr>
          <a:xfrm>
            <a:off x="3365500" y="2590800"/>
            <a:ext cx="2413000" cy="209550"/>
          </a:xfrm>
          <a:prstGeom prst="rect">
            <a:avLst/>
          </a:prstGeom>
          <a:noFill/>
          <a:ln/>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低损失率表现</a:t>
            </a:r>
            <a:endParaRPr lang="en-US" sz="1200" dirty="0"/>
          </a:p>
        </p:txBody>
      </p:sp>
      <p:sp>
        <p:nvSpPr>
          <p:cNvPr id="11" name="Text 6"/>
          <p:cNvSpPr/>
          <p:nvPr/>
        </p:nvSpPr>
        <p:spPr>
          <a:xfrm>
            <a:off x="3365500" y="2838450"/>
            <a:ext cx="2413000" cy="41910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损失率仅为0.2741，表明模型训练充分，对疾病特征捕捉精准。</a:t>
            </a:r>
            <a:endParaRPr lang="en-US" sz="1050" dirty="0"/>
          </a:p>
        </p:txBody>
      </p:sp>
      <p:pic>
        <p:nvPicPr>
          <p:cNvPr id="12" name="Image 3" descr="preencoded.png"/>
          <p:cNvPicPr>
            <a:picLocks noChangeAspect="1"/>
          </p:cNvPicPr>
          <p:nvPr/>
        </p:nvPicPr>
        <p:blipFill>
          <a:blip r:embed="rId6"/>
          <a:srcRect/>
          <a:stretch/>
        </p:blipFill>
        <p:spPr>
          <a:xfrm>
            <a:off x="7127875" y="2000250"/>
            <a:ext cx="476250" cy="476250"/>
          </a:xfrm>
          <a:prstGeom prst="rect">
            <a:avLst/>
          </a:prstGeom>
        </p:spPr>
      </p:pic>
      <p:sp>
        <p:nvSpPr>
          <p:cNvPr id="13" name="Text 7"/>
          <p:cNvSpPr/>
          <p:nvPr/>
        </p:nvSpPr>
        <p:spPr>
          <a:xfrm>
            <a:off x="6159500" y="2590800"/>
            <a:ext cx="2413000" cy="209550"/>
          </a:xfrm>
          <a:prstGeom prst="rect">
            <a:avLst/>
          </a:prstGeom>
          <a:noFill/>
          <a:ln/>
        </p:spPr>
        <p:txBody>
          <a:bodyPr vert="horz" wrap="square" lIns="0" tIns="0" rIns="0" bIns="0" rtlCol="0" anchor="ctr"/>
          <a:lstStyle/>
          <a:p>
            <a:pPr marL="0" indent="0" algn="ctr">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泛化能力强</a:t>
            </a:r>
            <a:endParaRPr lang="en-US" sz="1200" dirty="0"/>
          </a:p>
        </p:txBody>
      </p:sp>
      <p:sp>
        <p:nvSpPr>
          <p:cNvPr id="14" name="Text 8"/>
          <p:cNvSpPr/>
          <p:nvPr/>
        </p:nvSpPr>
        <p:spPr>
          <a:xfrm>
            <a:off x="6159500" y="2838450"/>
            <a:ext cx="2413000" cy="41910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通过数据增强与优化策略，模型在未见数据上表现稳定，泛化能力出色。</a:t>
            </a:r>
            <a:endParaRPr lang="en-US" sz="1050" dirty="0"/>
          </a:p>
        </p:txBody>
      </p:sp>
      <p:pic>
        <p:nvPicPr>
          <p:cNvPr id="16" name="图片 15">
            <a:extLst>
              <a:ext uri="{FF2B5EF4-FFF2-40B4-BE49-F238E27FC236}">
                <a16:creationId xmlns:a16="http://schemas.microsoft.com/office/drawing/2014/main" id="{92A6607E-45A9-3B7C-08DF-0270F517F8CB}"/>
              </a:ext>
            </a:extLst>
          </p:cNvPr>
          <p:cNvPicPr>
            <a:picLocks noChangeAspect="1"/>
          </p:cNvPicPr>
          <p:nvPr/>
        </p:nvPicPr>
        <p:blipFill>
          <a:blip r:embed="rId7"/>
          <a:srcRect t="49320" r="51330"/>
          <a:stretch/>
        </p:blipFill>
        <p:spPr>
          <a:xfrm>
            <a:off x="241300" y="3362154"/>
            <a:ext cx="3124200" cy="12256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LID4096"/>
          </a:p>
        </p:txBody>
      </p:sp>
      <p:pic>
        <p:nvPicPr>
          <p:cNvPr id="3" name="Image 0" descr="preencoded.png"/>
          <p:cNvPicPr>
            <a:picLocks noChangeAspect="1"/>
          </p:cNvPicPr>
          <p:nvPr/>
        </p:nvPicPr>
        <p:blipFill>
          <a:blip r:embed="rId3"/>
          <a:srcRect/>
          <a:stretch/>
        </p:blipFill>
        <p:spPr>
          <a:xfrm>
            <a:off x="0" y="0"/>
            <a:ext cx="9144000" cy="5143500"/>
          </a:xfrm>
          <a:prstGeom prst="rect">
            <a:avLst/>
          </a:prstGeom>
        </p:spPr>
      </p:pic>
      <p:pic>
        <p:nvPicPr>
          <p:cNvPr id="4" name="Image 1" descr="preencoded.png"/>
          <p:cNvPicPr>
            <a:picLocks noChangeAspect="1"/>
          </p:cNvPicPr>
          <p:nvPr/>
        </p:nvPicPr>
        <p:blipFill>
          <a:blip r:embed="rId4"/>
          <a:srcRect t="3571" b="3571"/>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000000"/>
                </a:solidFill>
                <a:latin typeface="Microsoft YaHei" pitchFamily="34" charset="0"/>
                <a:ea typeface="Microsoft YaHei" pitchFamily="34" charset="-122"/>
                <a:cs typeface="Microsoft YaHei" pitchFamily="34" charset="-120"/>
              </a:rPr>
              <a:t>GUI界面设计</a:t>
            </a:r>
            <a:endParaRPr lang="en-US" sz="2250" dirty="0"/>
          </a:p>
        </p:txBody>
      </p:sp>
      <p:sp>
        <p:nvSpPr>
          <p:cNvPr id="6"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p:blipFill>
        <p:spPr>
          <a:xfrm>
            <a:off x="400050" y="1733550"/>
            <a:ext cx="4171950" cy="1409700"/>
          </a:xfrm>
          <a:prstGeom prst="rect">
            <a:avLst/>
          </a:prstGeom>
        </p:spPr>
      </p:pic>
      <p:sp>
        <p:nvSpPr>
          <p:cNvPr id="8" name="Text 3"/>
          <p:cNvSpPr/>
          <p:nvPr/>
        </p:nvSpPr>
        <p:spPr>
          <a:xfrm>
            <a:off x="600075" y="2045494"/>
            <a:ext cx="2571750" cy="252413"/>
          </a:xfrm>
          <a:prstGeom prst="rect">
            <a:avLst/>
          </a:prstGeom>
          <a:noFill/>
          <a:ln/>
        </p:spPr>
        <p:txBody>
          <a:bodyPr vert="horz" wrap="square" lIns="0" tIns="0" rIns="0" bIns="0" rtlCol="0" anchor="ctr"/>
          <a:lstStyle/>
          <a:p>
            <a:pPr marL="0" indent="0" algn="r">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用户友好界面</a:t>
            </a:r>
            <a:endParaRPr lang="en-US" sz="1200" dirty="0"/>
          </a:p>
        </p:txBody>
      </p:sp>
      <p:sp>
        <p:nvSpPr>
          <p:cNvPr id="9" name="Text 4"/>
          <p:cNvSpPr/>
          <p:nvPr/>
        </p:nvSpPr>
        <p:spPr>
          <a:xfrm>
            <a:off x="600075" y="2336006"/>
            <a:ext cx="2571750" cy="457200"/>
          </a:xfrm>
          <a:prstGeom prst="rect">
            <a:avLst/>
          </a:prstGeom>
          <a:noFill/>
          <a:ln/>
        </p:spPr>
        <p:txBody>
          <a:bodyPr vert="horz" wrap="square" lIns="0" tIns="0" rIns="0" bIns="0" rtlCol="0" anchor="ctr"/>
          <a:lstStyle/>
          <a:p>
            <a:pPr marL="0" indent="0" algn="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采用PyQt5构建，直观显示绵羊图像与健康状态，操作简便。</a:t>
            </a:r>
            <a:endParaRPr lang="en-US" sz="1050" dirty="0"/>
          </a:p>
        </p:txBody>
      </p:sp>
      <p:pic>
        <p:nvPicPr>
          <p:cNvPr id="10" name="Image 3" descr="preencoded.png"/>
          <p:cNvPicPr>
            <a:picLocks noChangeAspect="1"/>
          </p:cNvPicPr>
          <p:nvPr/>
        </p:nvPicPr>
        <p:blipFill>
          <a:blip r:embed="rId6"/>
          <a:srcRect/>
          <a:stretch/>
        </p:blipFill>
        <p:spPr>
          <a:xfrm>
            <a:off x="4572000" y="1733550"/>
            <a:ext cx="4171950" cy="2819400"/>
          </a:xfrm>
          <a:prstGeom prst="rect">
            <a:avLst/>
          </a:prstGeom>
        </p:spPr>
      </p:pic>
      <p:sp>
        <p:nvSpPr>
          <p:cNvPr id="11" name="Text 5"/>
          <p:cNvSpPr/>
          <p:nvPr/>
        </p:nvSpPr>
        <p:spPr>
          <a:xfrm>
            <a:off x="5972175" y="2045494"/>
            <a:ext cx="2571750" cy="252413"/>
          </a:xfrm>
          <a:prstGeom prst="rect">
            <a:avLst/>
          </a:prstGeom>
          <a:noFill/>
          <a:ln/>
        </p:spPr>
        <p:txBody>
          <a:bodyPr vert="horz" wrap="square" lIns="0" tIns="0" rIns="0" bIns="0" rtlCol="0" anchor="ctr"/>
          <a:lstStyle/>
          <a:p>
            <a:pPr marL="0" indent="0" algn="l">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实时识别反馈</a:t>
            </a:r>
            <a:endParaRPr lang="en-US" sz="1200" dirty="0"/>
          </a:p>
        </p:txBody>
      </p:sp>
      <p:sp>
        <p:nvSpPr>
          <p:cNvPr id="12" name="Text 6"/>
          <p:cNvSpPr/>
          <p:nvPr/>
        </p:nvSpPr>
        <p:spPr>
          <a:xfrm>
            <a:off x="5972175" y="2336006"/>
            <a:ext cx="2571750"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上传绵羊照片后，快速返回疾病预测结果，提升用户体验。</a:t>
            </a:r>
            <a:endParaRPr lang="en-US" sz="1050" dirty="0"/>
          </a:p>
        </p:txBody>
      </p:sp>
      <p:pic>
        <p:nvPicPr>
          <p:cNvPr id="13" name="Image 4" descr="preencoded.png"/>
          <p:cNvPicPr>
            <a:picLocks noChangeAspect="1"/>
          </p:cNvPicPr>
          <p:nvPr/>
        </p:nvPicPr>
        <p:blipFill>
          <a:blip r:embed="rId7"/>
          <a:srcRect/>
          <a:stretch/>
        </p:blipFill>
        <p:spPr>
          <a:xfrm>
            <a:off x="400050" y="3143250"/>
            <a:ext cx="4171950" cy="1409700"/>
          </a:xfrm>
          <a:prstGeom prst="rect">
            <a:avLst/>
          </a:prstGeom>
        </p:spPr>
      </p:pic>
      <p:sp>
        <p:nvSpPr>
          <p:cNvPr id="14" name="Text 7"/>
          <p:cNvSpPr/>
          <p:nvPr/>
        </p:nvSpPr>
        <p:spPr>
          <a:xfrm>
            <a:off x="600075" y="3455194"/>
            <a:ext cx="2571750" cy="252413"/>
          </a:xfrm>
          <a:prstGeom prst="rect">
            <a:avLst/>
          </a:prstGeom>
          <a:noFill/>
          <a:ln/>
        </p:spPr>
        <p:txBody>
          <a:bodyPr vert="horz" wrap="square" lIns="0" tIns="0" rIns="0" bIns="0" rtlCol="0" anchor="ctr"/>
          <a:lstStyle/>
          <a:p>
            <a:pPr marL="0" indent="0" algn="r">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交互式设计</a:t>
            </a:r>
            <a:endParaRPr lang="en-US" sz="1200" dirty="0"/>
          </a:p>
        </p:txBody>
      </p:sp>
      <p:sp>
        <p:nvSpPr>
          <p:cNvPr id="15" name="Text 8"/>
          <p:cNvSpPr/>
          <p:nvPr/>
        </p:nvSpPr>
        <p:spPr>
          <a:xfrm>
            <a:off x="600075" y="3745706"/>
            <a:ext cx="2571750" cy="457200"/>
          </a:xfrm>
          <a:prstGeom prst="rect">
            <a:avLst/>
          </a:prstGeom>
          <a:noFill/>
          <a:ln/>
        </p:spPr>
        <p:txBody>
          <a:bodyPr vert="horz" wrap="square" lIns="0" tIns="0" rIns="0" bIns="0" rtlCol="0" anchor="ctr"/>
          <a:lstStyle/>
          <a:p>
            <a:pPr marL="0" indent="0" algn="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提供详细疾病信息查询，支持用户自定义设置，增强互动性。</a:t>
            </a:r>
            <a:endParaRPr lang="en-US" sz="1050" dirty="0"/>
          </a:p>
        </p:txBody>
      </p:sp>
      <p:pic>
        <p:nvPicPr>
          <p:cNvPr id="17" name="图片 16">
            <a:extLst>
              <a:ext uri="{FF2B5EF4-FFF2-40B4-BE49-F238E27FC236}">
                <a16:creationId xmlns:a16="http://schemas.microsoft.com/office/drawing/2014/main" id="{201B69E2-BE77-9D07-D29D-138BDDA2DAD9}"/>
              </a:ext>
            </a:extLst>
          </p:cNvPr>
          <p:cNvPicPr>
            <a:picLocks noChangeAspect="1"/>
          </p:cNvPicPr>
          <p:nvPr/>
        </p:nvPicPr>
        <p:blipFill>
          <a:blip r:embed="rId8"/>
          <a:stretch>
            <a:fillRect/>
          </a:stretch>
        </p:blipFill>
        <p:spPr>
          <a:xfrm>
            <a:off x="0" y="2637346"/>
            <a:ext cx="2092960" cy="1069107"/>
          </a:xfrm>
          <a:prstGeom prst="rect">
            <a:avLst/>
          </a:prstGeom>
        </p:spPr>
      </p:pic>
      <p:pic>
        <p:nvPicPr>
          <p:cNvPr id="19" name="图片 18">
            <a:extLst>
              <a:ext uri="{FF2B5EF4-FFF2-40B4-BE49-F238E27FC236}">
                <a16:creationId xmlns:a16="http://schemas.microsoft.com/office/drawing/2014/main" id="{34331447-596D-779C-5B8B-B0793BA543B9}"/>
              </a:ext>
            </a:extLst>
          </p:cNvPr>
          <p:cNvPicPr>
            <a:picLocks noChangeAspect="1"/>
          </p:cNvPicPr>
          <p:nvPr/>
        </p:nvPicPr>
        <p:blipFill>
          <a:blip r:embed="rId9"/>
          <a:stretch>
            <a:fillRect/>
          </a:stretch>
        </p:blipFill>
        <p:spPr>
          <a:xfrm>
            <a:off x="5929312" y="2845594"/>
            <a:ext cx="3014663" cy="157141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9144000" cy="5962650"/>
          </a:xfrm>
          <a:prstGeom prst="rect">
            <a:avLst/>
          </a:prstGeom>
          <a:solidFill>
            <a:srgbClr val="FFFFFF"/>
          </a:solidFill>
          <a:ln/>
        </p:spPr>
        <p:txBody>
          <a:bodyPr/>
          <a:lstStyle/>
          <a:p>
            <a:endParaRPr lang="LID4096"/>
          </a:p>
        </p:txBody>
      </p:sp>
      <p:pic>
        <p:nvPicPr>
          <p:cNvPr id="3" name="Image 0" descr="preencoded.png"/>
          <p:cNvPicPr>
            <a:picLocks noChangeAspect="1"/>
          </p:cNvPicPr>
          <p:nvPr/>
        </p:nvPicPr>
        <p:blipFill>
          <a:blip r:embed="rId3"/>
          <a:srcRect l="6869" r="6869"/>
          <a:stretch/>
        </p:blipFill>
        <p:spPr>
          <a:xfrm>
            <a:off x="0" y="0"/>
            <a:ext cx="9144000" cy="5962650"/>
          </a:xfrm>
          <a:prstGeom prst="rect">
            <a:avLst/>
          </a:prstGeom>
        </p:spPr>
      </p:pic>
      <p:pic>
        <p:nvPicPr>
          <p:cNvPr id="4" name="Image 1" descr="preencoded.png"/>
          <p:cNvPicPr>
            <a:picLocks noChangeAspect="1"/>
          </p:cNvPicPr>
          <p:nvPr/>
        </p:nvPicPr>
        <p:blipFill>
          <a:blip r:embed="rId4"/>
          <a:srcRect l="17652" r="17652"/>
          <a:stretch/>
        </p:blipFill>
        <p:spPr>
          <a:xfrm>
            <a:off x="0" y="0"/>
            <a:ext cx="3857625" cy="5962650"/>
          </a:xfrm>
          <a:prstGeom prst="rect">
            <a:avLst/>
          </a:prstGeom>
        </p:spPr>
      </p:pic>
      <p:sp>
        <p:nvSpPr>
          <p:cNvPr id="5" name="Text 1"/>
          <p:cNvSpPr/>
          <p:nvPr/>
        </p:nvSpPr>
        <p:spPr>
          <a:xfrm>
            <a:off x="4429125" y="285750"/>
            <a:ext cx="40386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000000"/>
                </a:solidFill>
                <a:latin typeface="Microsoft YaHei" pitchFamily="34" charset="0"/>
                <a:ea typeface="Microsoft YaHei" pitchFamily="34" charset="-122"/>
                <a:cs typeface="Microsoft YaHei" pitchFamily="34" charset="-120"/>
              </a:rPr>
              <a:t>未来展望方向</a:t>
            </a:r>
            <a:endParaRPr lang="en-US" sz="2250" dirty="0"/>
          </a:p>
        </p:txBody>
      </p:sp>
      <p:sp>
        <p:nvSpPr>
          <p:cNvPr id="6" name="Text 2"/>
          <p:cNvSpPr/>
          <p:nvPr/>
        </p:nvSpPr>
        <p:spPr>
          <a:xfrm>
            <a:off x="4429125" y="742950"/>
            <a:ext cx="40386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p:blipFill>
        <p:spPr>
          <a:xfrm>
            <a:off x="4333875" y="1371600"/>
            <a:ext cx="2166938" cy="2266950"/>
          </a:xfrm>
          <a:prstGeom prst="rect">
            <a:avLst/>
          </a:prstGeom>
        </p:spPr>
      </p:pic>
      <p:sp>
        <p:nvSpPr>
          <p:cNvPr id="8" name="Text 3"/>
          <p:cNvSpPr/>
          <p:nvPr/>
        </p:nvSpPr>
        <p:spPr>
          <a:xfrm>
            <a:off x="4686300" y="2221706"/>
            <a:ext cx="1462087" cy="252413"/>
          </a:xfrm>
          <a:prstGeom prst="rect">
            <a:avLst/>
          </a:prstGeom>
          <a:noFill/>
          <a:ln/>
        </p:spPr>
        <p:txBody>
          <a:bodyPr vert="horz" wrap="square" lIns="0" tIns="0" rIns="0" bIns="0" rtlCol="0" anchor="ctr"/>
          <a:lstStyle/>
          <a:p>
            <a:pPr marL="0" indent="0" algn="l">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数据集扩容</a:t>
            </a:r>
            <a:endParaRPr lang="en-US" sz="1200" dirty="0"/>
          </a:p>
        </p:txBody>
      </p:sp>
      <p:sp>
        <p:nvSpPr>
          <p:cNvPr id="9" name="Text 4"/>
          <p:cNvSpPr/>
          <p:nvPr/>
        </p:nvSpPr>
        <p:spPr>
          <a:xfrm>
            <a:off x="4686300" y="2512219"/>
            <a:ext cx="1462087" cy="6667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计划引入更多样本，覆盖更广泛疾病类型，提升模型鲁棒性。</a:t>
            </a:r>
            <a:endParaRPr lang="en-US" sz="1050" dirty="0"/>
          </a:p>
        </p:txBody>
      </p:sp>
      <p:pic>
        <p:nvPicPr>
          <p:cNvPr id="10" name="Image 3" descr="preencoded.png"/>
          <p:cNvPicPr>
            <a:picLocks noChangeAspect="1"/>
          </p:cNvPicPr>
          <p:nvPr/>
        </p:nvPicPr>
        <p:blipFill>
          <a:blip r:embed="rId6"/>
          <a:srcRect/>
          <a:stretch/>
        </p:blipFill>
        <p:spPr>
          <a:xfrm>
            <a:off x="6500813" y="1371600"/>
            <a:ext cx="2166938" cy="2266950"/>
          </a:xfrm>
          <a:prstGeom prst="rect">
            <a:avLst/>
          </a:prstGeom>
        </p:spPr>
      </p:pic>
      <p:sp>
        <p:nvSpPr>
          <p:cNvPr id="11" name="Text 5"/>
          <p:cNvSpPr/>
          <p:nvPr/>
        </p:nvSpPr>
        <p:spPr>
          <a:xfrm>
            <a:off x="6853238" y="2221706"/>
            <a:ext cx="1462087" cy="252413"/>
          </a:xfrm>
          <a:prstGeom prst="rect">
            <a:avLst/>
          </a:prstGeom>
          <a:noFill/>
          <a:ln/>
        </p:spPr>
        <p:txBody>
          <a:bodyPr vert="horz" wrap="square" lIns="0" tIns="0" rIns="0" bIns="0" rtlCol="0" anchor="ctr"/>
          <a:lstStyle/>
          <a:p>
            <a:pPr marL="0" indent="0" algn="l">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模型架构优化</a:t>
            </a:r>
            <a:endParaRPr lang="en-US" sz="1200" dirty="0"/>
          </a:p>
        </p:txBody>
      </p:sp>
      <p:sp>
        <p:nvSpPr>
          <p:cNvPr id="12" name="Text 6"/>
          <p:cNvSpPr/>
          <p:nvPr/>
        </p:nvSpPr>
        <p:spPr>
          <a:xfrm>
            <a:off x="6853238" y="2512219"/>
            <a:ext cx="1462087" cy="6667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探索更先进的神经网络结构，如EfficientNet，以提高检测精度。</a:t>
            </a:r>
            <a:endParaRPr lang="en-US" sz="1050" dirty="0"/>
          </a:p>
        </p:txBody>
      </p:sp>
      <p:pic>
        <p:nvPicPr>
          <p:cNvPr id="13" name="Image 4" descr="preencoded.png"/>
          <p:cNvPicPr>
            <a:picLocks noChangeAspect="1"/>
          </p:cNvPicPr>
          <p:nvPr/>
        </p:nvPicPr>
        <p:blipFill>
          <a:blip r:embed="rId7"/>
          <a:srcRect/>
          <a:stretch/>
        </p:blipFill>
        <p:spPr>
          <a:xfrm>
            <a:off x="4333875" y="3638550"/>
            <a:ext cx="2166938" cy="2266950"/>
          </a:xfrm>
          <a:prstGeom prst="rect">
            <a:avLst/>
          </a:prstGeom>
        </p:spPr>
      </p:pic>
      <p:sp>
        <p:nvSpPr>
          <p:cNvPr id="14" name="Text 7"/>
          <p:cNvSpPr/>
          <p:nvPr/>
        </p:nvSpPr>
        <p:spPr>
          <a:xfrm>
            <a:off x="4686300" y="4488656"/>
            <a:ext cx="1462087" cy="252413"/>
          </a:xfrm>
          <a:prstGeom prst="rect">
            <a:avLst/>
          </a:prstGeom>
          <a:noFill/>
          <a:ln/>
        </p:spPr>
        <p:txBody>
          <a:bodyPr vert="horz" wrap="square" lIns="0" tIns="0" rIns="0" bIns="0" rtlCol="0" anchor="ctr"/>
          <a:lstStyle/>
          <a:p>
            <a:pPr marL="0" indent="0" algn="l">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疾病分类扩展</a:t>
            </a:r>
            <a:endParaRPr lang="en-US" sz="1200" dirty="0"/>
          </a:p>
        </p:txBody>
      </p:sp>
      <p:sp>
        <p:nvSpPr>
          <p:cNvPr id="15" name="Text 8"/>
          <p:cNvSpPr/>
          <p:nvPr/>
        </p:nvSpPr>
        <p:spPr>
          <a:xfrm>
            <a:off x="4686300" y="4779169"/>
            <a:ext cx="1462087" cy="6667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逐步增加可识别疾病种类，目标涵盖所有常见绵羊疾病。</a:t>
            </a:r>
            <a:endParaRPr lang="en-US" sz="1050" dirty="0"/>
          </a:p>
        </p:txBody>
      </p:sp>
      <p:pic>
        <p:nvPicPr>
          <p:cNvPr id="16" name="Image 5" descr="preencoded.png"/>
          <p:cNvPicPr>
            <a:picLocks noChangeAspect="1"/>
          </p:cNvPicPr>
          <p:nvPr/>
        </p:nvPicPr>
        <p:blipFill>
          <a:blip r:embed="rId8"/>
          <a:srcRect/>
          <a:stretch/>
        </p:blipFill>
        <p:spPr>
          <a:xfrm>
            <a:off x="6500813" y="3638550"/>
            <a:ext cx="2166938" cy="2266950"/>
          </a:xfrm>
          <a:prstGeom prst="rect">
            <a:avLst/>
          </a:prstGeom>
        </p:spPr>
      </p:pic>
      <p:sp>
        <p:nvSpPr>
          <p:cNvPr id="17" name="Text 9"/>
          <p:cNvSpPr/>
          <p:nvPr/>
        </p:nvSpPr>
        <p:spPr>
          <a:xfrm>
            <a:off x="6853238" y="4488656"/>
            <a:ext cx="1462087" cy="252413"/>
          </a:xfrm>
          <a:prstGeom prst="rect">
            <a:avLst/>
          </a:prstGeom>
          <a:noFill/>
          <a:ln/>
        </p:spPr>
        <p:txBody>
          <a:bodyPr vert="horz" wrap="square" lIns="0" tIns="0" rIns="0" bIns="0" rtlCol="0" anchor="ctr"/>
          <a:lstStyle/>
          <a:p>
            <a:pPr marL="0" indent="0" algn="l">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智能决策支持</a:t>
            </a:r>
            <a:endParaRPr lang="en-US" sz="1200" dirty="0"/>
          </a:p>
        </p:txBody>
      </p:sp>
      <p:sp>
        <p:nvSpPr>
          <p:cNvPr id="18" name="Text 10"/>
          <p:cNvSpPr/>
          <p:nvPr/>
        </p:nvSpPr>
        <p:spPr>
          <a:xfrm>
            <a:off x="6853238" y="4779169"/>
            <a:ext cx="1462087" cy="6667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集成专家系统，提供疾病预防建议，辅助牧场主决策。</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a:ln/>
        </p:spPr>
        <p:txBody>
          <a:bodyPr vert="horz" wrap="square" lIns="0" tIns="0" rIns="0" bIns="0" rtlCol="0" anchor="ctr"/>
          <a:lstStyle/>
          <a:p>
            <a:pPr marL="0" indent="0" algn="l">
              <a:lnSpc>
                <a:spcPts val="5250"/>
              </a:lnSpc>
              <a:buNone/>
            </a:pPr>
            <a:r>
              <a:rPr lang="en-US" sz="3750" b="1" dirty="0">
                <a:solidFill>
                  <a:srgbClr val="000000"/>
                </a:solidFill>
                <a:latin typeface="Microsoft YaHei" pitchFamily="34" charset="0"/>
                <a:ea typeface="Microsoft YaHei" pitchFamily="34" charset="-122"/>
                <a:cs typeface="Microsoft YaHei" pitchFamily="34" charset="-120"/>
              </a:rPr>
              <a:t>附录</a:t>
            </a:r>
            <a:endParaRPr lang="en-US" sz="3750" dirty="0"/>
          </a:p>
        </p:txBody>
      </p:sp>
      <p:sp>
        <p:nvSpPr>
          <p:cNvPr id="4" name="Shape 1"/>
          <p:cNvSpPr/>
          <p:nvPr/>
        </p:nvSpPr>
        <p:spPr>
          <a:xfrm>
            <a:off x="571500" y="4157662"/>
            <a:ext cx="4762500" cy="14288"/>
          </a:xfrm>
          <a:prstGeom prst="rect">
            <a:avLst/>
          </a:prstGeom>
          <a:solidFill>
            <a:srgbClr val="000000">
              <a:alpha val="30000"/>
            </a:srgbClr>
          </a:solidFill>
          <a:ln/>
        </p:spPr>
        <p:txBody>
          <a:bodyPr/>
          <a:lstStyle/>
          <a:p>
            <a:endParaRPr lang="LID4096"/>
          </a:p>
        </p:txBody>
      </p:sp>
      <p:sp>
        <p:nvSpPr>
          <p:cNvPr id="5" name="Text 2"/>
          <p:cNvSpPr/>
          <p:nvPr/>
        </p:nvSpPr>
        <p:spPr>
          <a:xfrm>
            <a:off x="571500" y="4362450"/>
            <a:ext cx="4762500" cy="209550"/>
          </a:xfrm>
          <a:prstGeom prst="rect">
            <a:avLst/>
          </a:prstGeom>
          <a:noFill/>
          <a:ln/>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a:ln/>
        </p:spPr>
        <p:txBody>
          <a:bodyPr vert="horz" wrap="square" lIns="0" tIns="0" rIns="0" bIns="0" rtlCol="0" anchor="ctr"/>
          <a:lstStyle/>
          <a:p>
            <a:pPr marL="0" indent="0" algn="ctr">
              <a:lnSpc>
                <a:spcPts val="22500"/>
              </a:lnSpc>
              <a:buNone/>
            </a:pPr>
            <a:r>
              <a:rPr lang="en-US" sz="22500" b="1" dirty="0">
                <a:solidFill>
                  <a:srgbClr val="2745FF"/>
                </a:solidFill>
                <a:latin typeface="Microsoft YaHei" pitchFamily="34" charset="0"/>
                <a:ea typeface="Microsoft YaHei" pitchFamily="34" charset="-122"/>
                <a:cs typeface="Microsoft YaHei" pitchFamily="34" charset="-120"/>
              </a:rPr>
              <a:t>04</a:t>
            </a:r>
            <a:endParaRPr lang="en-US" sz="22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LID4096"/>
          </a:p>
        </p:txBody>
      </p:sp>
      <p:pic>
        <p:nvPicPr>
          <p:cNvPr id="3" name="Image 0" descr="preencoded.png"/>
          <p:cNvPicPr>
            <a:picLocks noChangeAspect="1"/>
          </p:cNvPicPr>
          <p:nvPr/>
        </p:nvPicPr>
        <p:blipFill>
          <a:blip r:embed="rId3"/>
          <a:srcRect/>
          <a:stretch/>
        </p:blipFill>
        <p:spPr>
          <a:xfrm>
            <a:off x="0" y="0"/>
            <a:ext cx="9144000" cy="5143500"/>
          </a:xfrm>
          <a:prstGeom prst="rect">
            <a:avLst/>
          </a:prstGeom>
        </p:spPr>
      </p:pic>
      <p:pic>
        <p:nvPicPr>
          <p:cNvPr id="4" name="Image 1" descr="preencoded.png"/>
          <p:cNvPicPr>
            <a:picLocks noChangeAspect="1"/>
          </p:cNvPicPr>
          <p:nvPr/>
        </p:nvPicPr>
        <p:blipFill>
          <a:blip r:embed="rId4"/>
          <a:srcRect t="3571" b="3571"/>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000000"/>
                </a:solidFill>
                <a:latin typeface="Microsoft YaHei" pitchFamily="34" charset="0"/>
                <a:ea typeface="Microsoft YaHei" pitchFamily="34" charset="-122"/>
                <a:cs typeface="Microsoft YaHei" pitchFamily="34" charset="-120"/>
              </a:rPr>
              <a:t>数据处理流程</a:t>
            </a:r>
            <a:endParaRPr lang="en-US" sz="2250" dirty="0"/>
          </a:p>
        </p:txBody>
      </p:sp>
      <p:sp>
        <p:nvSpPr>
          <p:cNvPr id="6"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p:blipFill>
        <p:spPr>
          <a:xfrm>
            <a:off x="400050" y="2009775"/>
            <a:ext cx="2781151" cy="2266950"/>
          </a:xfrm>
          <a:prstGeom prst="rect">
            <a:avLst/>
          </a:prstGeom>
        </p:spPr>
      </p:pic>
      <p:sp>
        <p:nvSpPr>
          <p:cNvPr id="8" name="Text 3"/>
          <p:cNvSpPr/>
          <p:nvPr/>
        </p:nvSpPr>
        <p:spPr>
          <a:xfrm>
            <a:off x="752475" y="2964656"/>
            <a:ext cx="2076301" cy="252413"/>
          </a:xfrm>
          <a:prstGeom prst="rect">
            <a:avLst/>
          </a:prstGeom>
          <a:noFill/>
          <a:ln/>
        </p:spPr>
        <p:txBody>
          <a:bodyPr vert="horz" wrap="square" lIns="0" tIns="0" rIns="0" bIns="0" rtlCol="0" anchor="ctr"/>
          <a:lstStyle/>
          <a:p>
            <a:pPr marL="0" indent="0" algn="l">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数据清洗</a:t>
            </a:r>
            <a:endParaRPr lang="en-US" sz="1200" dirty="0"/>
          </a:p>
        </p:txBody>
      </p:sp>
      <p:sp>
        <p:nvSpPr>
          <p:cNvPr id="9" name="Text 4"/>
          <p:cNvSpPr/>
          <p:nvPr/>
        </p:nvSpPr>
        <p:spPr>
          <a:xfrm>
            <a:off x="752475" y="3255169"/>
            <a:ext cx="2076301"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去除噪声，统一图像尺寸，标准化像素值，确保数据质量。</a:t>
            </a:r>
            <a:endParaRPr lang="en-US" sz="1050" dirty="0"/>
          </a:p>
        </p:txBody>
      </p:sp>
      <p:pic>
        <p:nvPicPr>
          <p:cNvPr id="10" name="Image 3" descr="preencoded.png"/>
          <p:cNvPicPr>
            <a:picLocks noChangeAspect="1"/>
          </p:cNvPicPr>
          <p:nvPr/>
        </p:nvPicPr>
        <p:blipFill>
          <a:blip r:embed="rId6"/>
          <a:srcRect/>
          <a:stretch/>
        </p:blipFill>
        <p:spPr>
          <a:xfrm>
            <a:off x="3181201" y="2009775"/>
            <a:ext cx="2781151" cy="2266950"/>
          </a:xfrm>
          <a:prstGeom prst="rect">
            <a:avLst/>
          </a:prstGeom>
        </p:spPr>
      </p:pic>
      <p:sp>
        <p:nvSpPr>
          <p:cNvPr id="11" name="Text 5"/>
          <p:cNvSpPr/>
          <p:nvPr/>
        </p:nvSpPr>
        <p:spPr>
          <a:xfrm>
            <a:off x="3533626" y="2964656"/>
            <a:ext cx="2076301" cy="252413"/>
          </a:xfrm>
          <a:prstGeom prst="rect">
            <a:avLst/>
          </a:prstGeom>
          <a:noFill/>
          <a:ln/>
        </p:spPr>
        <p:txBody>
          <a:bodyPr vert="horz" wrap="square" lIns="0" tIns="0" rIns="0" bIns="0" rtlCol="0" anchor="ctr"/>
          <a:lstStyle/>
          <a:p>
            <a:pPr marL="0" indent="0" algn="l">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标签编码</a:t>
            </a:r>
            <a:endParaRPr lang="en-US" sz="1200" dirty="0"/>
          </a:p>
        </p:txBody>
      </p:sp>
      <p:sp>
        <p:nvSpPr>
          <p:cNvPr id="12" name="Text 6"/>
          <p:cNvSpPr/>
          <p:nvPr/>
        </p:nvSpPr>
        <p:spPr>
          <a:xfrm>
            <a:off x="3533626" y="3255169"/>
            <a:ext cx="2076301"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将疾病类别转化为数字编码，便于模型理解和学习。</a:t>
            </a:r>
            <a:endParaRPr lang="en-US" sz="1050" dirty="0"/>
          </a:p>
        </p:txBody>
      </p:sp>
      <p:pic>
        <p:nvPicPr>
          <p:cNvPr id="13" name="Image 4" descr="preencoded.png"/>
          <p:cNvPicPr>
            <a:picLocks noChangeAspect="1"/>
          </p:cNvPicPr>
          <p:nvPr/>
        </p:nvPicPr>
        <p:blipFill>
          <a:blip r:embed="rId7"/>
          <a:srcRect/>
          <a:stretch/>
        </p:blipFill>
        <p:spPr>
          <a:xfrm>
            <a:off x="5962352" y="2009775"/>
            <a:ext cx="2781151" cy="2266950"/>
          </a:xfrm>
          <a:prstGeom prst="rect">
            <a:avLst/>
          </a:prstGeom>
        </p:spPr>
      </p:pic>
      <p:sp>
        <p:nvSpPr>
          <p:cNvPr id="14" name="Text 7"/>
          <p:cNvSpPr/>
          <p:nvPr/>
        </p:nvSpPr>
        <p:spPr>
          <a:xfrm>
            <a:off x="6314777" y="2964656"/>
            <a:ext cx="2076301" cy="252413"/>
          </a:xfrm>
          <a:prstGeom prst="rect">
            <a:avLst/>
          </a:prstGeom>
          <a:noFill/>
          <a:ln/>
        </p:spPr>
        <p:txBody>
          <a:bodyPr vert="horz" wrap="square" lIns="0" tIns="0" rIns="0" bIns="0" rtlCol="0" anchor="ctr"/>
          <a:lstStyle/>
          <a:p>
            <a:pPr marL="0" indent="0" algn="l">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数据划分</a:t>
            </a:r>
            <a:endParaRPr lang="en-US" sz="1200" dirty="0"/>
          </a:p>
        </p:txBody>
      </p:sp>
      <p:sp>
        <p:nvSpPr>
          <p:cNvPr id="15" name="Text 8"/>
          <p:cNvSpPr/>
          <p:nvPr/>
        </p:nvSpPr>
        <p:spPr>
          <a:xfrm>
            <a:off x="6314777" y="3255169"/>
            <a:ext cx="2076301"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按比例分割数据集为训练集、验证集和测试集，保证模型泛化能力。</a:t>
            </a: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9144000" cy="5600700"/>
          </a:xfrm>
          <a:prstGeom prst="rect">
            <a:avLst/>
          </a:prstGeom>
          <a:solidFill>
            <a:srgbClr val="FFFFFF"/>
          </a:solidFill>
          <a:ln/>
        </p:spPr>
        <p:txBody>
          <a:bodyPr/>
          <a:lstStyle/>
          <a:p>
            <a:endParaRPr lang="LID4096"/>
          </a:p>
        </p:txBody>
      </p:sp>
      <p:pic>
        <p:nvPicPr>
          <p:cNvPr id="3" name="Image 0" descr="preencoded.png"/>
          <p:cNvPicPr>
            <a:picLocks noChangeAspect="1"/>
          </p:cNvPicPr>
          <p:nvPr/>
        </p:nvPicPr>
        <p:blipFill>
          <a:blip r:embed="rId3"/>
          <a:srcRect l="4082" r="4082"/>
          <a:stretch/>
        </p:blipFill>
        <p:spPr>
          <a:xfrm>
            <a:off x="0" y="0"/>
            <a:ext cx="9144000" cy="5600700"/>
          </a:xfrm>
          <a:prstGeom prst="rect">
            <a:avLst/>
          </a:prstGeom>
        </p:spPr>
      </p:pic>
      <p:pic>
        <p:nvPicPr>
          <p:cNvPr id="4" name="Image 1" descr="preencoded.png"/>
          <p:cNvPicPr>
            <a:picLocks noChangeAspect="1"/>
          </p:cNvPicPr>
          <p:nvPr/>
        </p:nvPicPr>
        <p:blipFill>
          <a:blip r:embed="rId4"/>
          <a:srcRect t="3571" b="3571"/>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000000"/>
                </a:solidFill>
                <a:latin typeface="Microsoft YaHei" pitchFamily="34" charset="0"/>
                <a:ea typeface="Microsoft YaHei" pitchFamily="34" charset="-122"/>
                <a:cs typeface="Microsoft YaHei" pitchFamily="34" charset="-120"/>
              </a:rPr>
              <a:t>模型训练过程</a:t>
            </a:r>
            <a:endParaRPr lang="en-US" sz="2250" dirty="0"/>
          </a:p>
        </p:txBody>
      </p:sp>
      <p:sp>
        <p:nvSpPr>
          <p:cNvPr id="6"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p:blipFill>
        <p:spPr>
          <a:xfrm>
            <a:off x="428625" y="1504950"/>
            <a:ext cx="8286750" cy="4019550"/>
          </a:xfrm>
          <a:prstGeom prst="rect">
            <a:avLst/>
          </a:prstGeom>
        </p:spPr>
      </p:pic>
      <p:sp>
        <p:nvSpPr>
          <p:cNvPr id="8" name="Text 3"/>
          <p:cNvSpPr/>
          <p:nvPr/>
        </p:nvSpPr>
        <p:spPr>
          <a:xfrm>
            <a:off x="3505200" y="2076450"/>
            <a:ext cx="2133600" cy="323850"/>
          </a:xfrm>
          <a:prstGeom prst="rect">
            <a:avLst/>
          </a:prstGeom>
          <a:noFill/>
          <a:ln/>
        </p:spPr>
        <p:txBody>
          <a:bodyPr vert="horz" wrap="square" lIns="0" tIns="0" rIns="0" bIns="0" rtlCol="0" anchor="ctr"/>
          <a:lstStyle/>
          <a:p>
            <a:pPr marL="0" indent="0" algn="ctr">
              <a:lnSpc>
                <a:spcPts val="1650"/>
              </a:lnSpc>
              <a:buNone/>
            </a:pPr>
            <a:r>
              <a:rPr lang="en-US" sz="1650" b="1" dirty="0">
                <a:solidFill>
                  <a:srgbClr val="FFFFFF"/>
                </a:solidFill>
                <a:latin typeface="Microsoft YaHei" pitchFamily="34" charset="0"/>
                <a:ea typeface="Microsoft YaHei" pitchFamily="34" charset="-122"/>
                <a:cs typeface="Microsoft YaHei" pitchFamily="34" charset="-120"/>
              </a:rPr>
              <a:t>数据预处理与模型训练</a:t>
            </a:r>
            <a:endParaRPr lang="en-US" sz="1650" dirty="0"/>
          </a:p>
        </p:txBody>
      </p:sp>
      <p:sp>
        <p:nvSpPr>
          <p:cNvPr id="9" name="Text 4"/>
          <p:cNvSpPr/>
          <p:nvPr/>
        </p:nvSpPr>
        <p:spPr>
          <a:xfrm>
            <a:off x="804863" y="3429000"/>
            <a:ext cx="1076325" cy="304800"/>
          </a:xfrm>
          <a:prstGeom prst="rect">
            <a:avLst/>
          </a:prstGeom>
          <a:noFill/>
          <a:ln/>
        </p:spPr>
        <p:txBody>
          <a:bodyPr vert="horz" wrap="square" lIns="0" tIns="0" rIns="0" bIns="0" rtlCol="0" anchor="ctr"/>
          <a:lstStyle/>
          <a:p>
            <a:pPr marL="0" indent="0" algn="ctr">
              <a:lnSpc>
                <a:spcPts val="1500"/>
              </a:lnSpc>
              <a:buNone/>
            </a:pPr>
            <a:r>
              <a:rPr lang="en-US" sz="1500" b="1" dirty="0">
                <a:solidFill>
                  <a:srgbClr val="FFFFFF"/>
                </a:solidFill>
                <a:latin typeface="Microsoft YaHei" pitchFamily="34" charset="0"/>
                <a:ea typeface="Microsoft YaHei" pitchFamily="34" charset="-122"/>
                <a:cs typeface="Microsoft YaHei" pitchFamily="34" charset="-120"/>
              </a:rPr>
              <a:t>数据预处理</a:t>
            </a:r>
            <a:endParaRPr lang="en-US" sz="1500" dirty="0"/>
          </a:p>
        </p:txBody>
      </p:sp>
      <p:sp>
        <p:nvSpPr>
          <p:cNvPr id="10" name="Text 5"/>
          <p:cNvSpPr/>
          <p:nvPr/>
        </p:nvSpPr>
        <p:spPr>
          <a:xfrm>
            <a:off x="962025" y="4057650"/>
            <a:ext cx="1504950"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清洗数据，去除无效或错误的数据点</a:t>
            </a:r>
            <a:endParaRPr lang="en-US" sz="1050" dirty="0"/>
          </a:p>
        </p:txBody>
      </p:sp>
      <p:sp>
        <p:nvSpPr>
          <p:cNvPr id="11" name="Text 6"/>
          <p:cNvSpPr/>
          <p:nvPr/>
        </p:nvSpPr>
        <p:spPr>
          <a:xfrm>
            <a:off x="962025" y="4552950"/>
            <a:ext cx="1504950"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标注数据，为每个样本添加标签</a:t>
            </a:r>
            <a:endParaRPr lang="en-US" sz="1050" dirty="0"/>
          </a:p>
        </p:txBody>
      </p:sp>
      <p:sp>
        <p:nvSpPr>
          <p:cNvPr id="12" name="Text 7"/>
          <p:cNvSpPr/>
          <p:nvPr/>
        </p:nvSpPr>
        <p:spPr>
          <a:xfrm>
            <a:off x="962025" y="5048250"/>
            <a:ext cx="1504950"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调整至统一尺寸，确保所有输入数据格式一致</a:t>
            </a:r>
            <a:endParaRPr lang="en-US" sz="1050" dirty="0"/>
          </a:p>
        </p:txBody>
      </p:sp>
      <p:sp>
        <p:nvSpPr>
          <p:cNvPr id="13" name="Text 8"/>
          <p:cNvSpPr/>
          <p:nvPr/>
        </p:nvSpPr>
        <p:spPr>
          <a:xfrm>
            <a:off x="2805113" y="3429000"/>
            <a:ext cx="1076325" cy="304800"/>
          </a:xfrm>
          <a:prstGeom prst="rect">
            <a:avLst/>
          </a:prstGeom>
          <a:noFill/>
          <a:ln/>
        </p:spPr>
        <p:txBody>
          <a:bodyPr vert="horz" wrap="square" lIns="0" tIns="0" rIns="0" bIns="0" rtlCol="0" anchor="ctr"/>
          <a:lstStyle/>
          <a:p>
            <a:pPr marL="0" indent="0" algn="ctr">
              <a:lnSpc>
                <a:spcPts val="1500"/>
              </a:lnSpc>
              <a:buNone/>
            </a:pPr>
            <a:r>
              <a:rPr lang="en-US" sz="1500" b="1" dirty="0">
                <a:solidFill>
                  <a:srgbClr val="FFFFFF"/>
                </a:solidFill>
                <a:latin typeface="Microsoft YaHei" pitchFamily="34" charset="0"/>
                <a:ea typeface="Microsoft YaHei" pitchFamily="34" charset="-122"/>
                <a:cs typeface="Microsoft YaHei" pitchFamily="34" charset="-120"/>
              </a:rPr>
              <a:t>模型初始化</a:t>
            </a:r>
            <a:endParaRPr lang="en-US" sz="1500" dirty="0"/>
          </a:p>
        </p:txBody>
      </p:sp>
      <p:sp>
        <p:nvSpPr>
          <p:cNvPr id="14" name="Text 9"/>
          <p:cNvSpPr/>
          <p:nvPr/>
        </p:nvSpPr>
        <p:spPr>
          <a:xfrm>
            <a:off x="2962275" y="4057650"/>
            <a:ext cx="1504950"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加载ResNet18结构，使用预训练模型作为基础</a:t>
            </a:r>
            <a:endParaRPr lang="en-US" sz="1050" dirty="0"/>
          </a:p>
        </p:txBody>
      </p:sp>
      <p:sp>
        <p:nvSpPr>
          <p:cNvPr id="15" name="Text 10"/>
          <p:cNvSpPr/>
          <p:nvPr/>
        </p:nvSpPr>
        <p:spPr>
          <a:xfrm>
            <a:off x="2962275" y="4552950"/>
            <a:ext cx="1504950"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微调参数，调整模型以适应特定任务需求</a:t>
            </a:r>
            <a:endParaRPr lang="en-US" sz="1050" dirty="0"/>
          </a:p>
        </p:txBody>
      </p:sp>
      <p:sp>
        <p:nvSpPr>
          <p:cNvPr id="16" name="Text 11"/>
          <p:cNvSpPr/>
          <p:nvPr/>
        </p:nvSpPr>
        <p:spPr>
          <a:xfrm>
            <a:off x="4805363" y="3429000"/>
            <a:ext cx="1076325" cy="304800"/>
          </a:xfrm>
          <a:prstGeom prst="rect">
            <a:avLst/>
          </a:prstGeom>
          <a:noFill/>
          <a:ln/>
        </p:spPr>
        <p:txBody>
          <a:bodyPr vert="horz" wrap="square" lIns="0" tIns="0" rIns="0" bIns="0" rtlCol="0" anchor="ctr"/>
          <a:lstStyle/>
          <a:p>
            <a:pPr marL="0" indent="0" algn="ctr">
              <a:lnSpc>
                <a:spcPts val="1500"/>
              </a:lnSpc>
              <a:buNone/>
            </a:pPr>
            <a:r>
              <a:rPr lang="en-US" sz="1500" b="1" dirty="0">
                <a:solidFill>
                  <a:srgbClr val="FFFFFF"/>
                </a:solidFill>
                <a:latin typeface="Microsoft YaHei" pitchFamily="34" charset="0"/>
                <a:ea typeface="Microsoft YaHei" pitchFamily="34" charset="-122"/>
                <a:cs typeface="Microsoft YaHei" pitchFamily="34" charset="-120"/>
              </a:rPr>
              <a:t>迭代训练</a:t>
            </a:r>
            <a:endParaRPr lang="en-US" sz="1500" dirty="0"/>
          </a:p>
        </p:txBody>
      </p:sp>
      <p:sp>
        <p:nvSpPr>
          <p:cNvPr id="17" name="Text 12"/>
          <p:cNvSpPr/>
          <p:nvPr/>
        </p:nvSpPr>
        <p:spPr>
          <a:xfrm>
            <a:off x="4962525" y="4057650"/>
            <a:ext cx="1504950"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分批次输入数据，逐步训练模型</a:t>
            </a:r>
            <a:endParaRPr lang="en-US" sz="1050" dirty="0"/>
          </a:p>
        </p:txBody>
      </p:sp>
      <p:sp>
        <p:nvSpPr>
          <p:cNvPr id="18" name="Text 13"/>
          <p:cNvSpPr/>
          <p:nvPr/>
        </p:nvSpPr>
        <p:spPr>
          <a:xfrm>
            <a:off x="4962525" y="4552950"/>
            <a:ext cx="1504950"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通过反向传播调整权重，优化模型参数</a:t>
            </a:r>
            <a:endParaRPr lang="en-US" sz="1050" dirty="0"/>
          </a:p>
        </p:txBody>
      </p:sp>
      <p:sp>
        <p:nvSpPr>
          <p:cNvPr id="19" name="Text 14"/>
          <p:cNvSpPr/>
          <p:nvPr/>
        </p:nvSpPr>
        <p:spPr>
          <a:xfrm>
            <a:off x="4962525" y="5048250"/>
            <a:ext cx="1504950"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监控损失函数下降，确保模型收敛</a:t>
            </a:r>
            <a:endParaRPr lang="en-US" sz="1050" dirty="0"/>
          </a:p>
        </p:txBody>
      </p:sp>
      <p:sp>
        <p:nvSpPr>
          <p:cNvPr id="20" name="Text 15"/>
          <p:cNvSpPr/>
          <p:nvPr/>
        </p:nvSpPr>
        <p:spPr>
          <a:xfrm>
            <a:off x="6805613" y="3429000"/>
            <a:ext cx="1076325" cy="304800"/>
          </a:xfrm>
          <a:prstGeom prst="rect">
            <a:avLst/>
          </a:prstGeom>
          <a:noFill/>
          <a:ln/>
        </p:spPr>
        <p:txBody>
          <a:bodyPr vert="horz" wrap="square" lIns="0" tIns="0" rIns="0" bIns="0" rtlCol="0" anchor="ctr"/>
          <a:lstStyle/>
          <a:p>
            <a:pPr marL="0" indent="0" algn="ctr">
              <a:lnSpc>
                <a:spcPts val="1500"/>
              </a:lnSpc>
              <a:buNone/>
            </a:pPr>
            <a:r>
              <a:rPr lang="en-US" sz="1500" b="1" dirty="0">
                <a:solidFill>
                  <a:srgbClr val="FFFFFF"/>
                </a:solidFill>
                <a:latin typeface="Microsoft YaHei" pitchFamily="34" charset="0"/>
                <a:ea typeface="Microsoft YaHei" pitchFamily="34" charset="-122"/>
                <a:cs typeface="Microsoft YaHei" pitchFamily="34" charset="-120"/>
              </a:rPr>
              <a:t>验证与调整</a:t>
            </a:r>
            <a:endParaRPr lang="en-US" sz="1500" dirty="0"/>
          </a:p>
        </p:txBody>
      </p:sp>
      <p:sp>
        <p:nvSpPr>
          <p:cNvPr id="21" name="Text 16"/>
          <p:cNvSpPr/>
          <p:nvPr/>
        </p:nvSpPr>
        <p:spPr>
          <a:xfrm>
            <a:off x="6962775" y="4057650"/>
            <a:ext cx="1504950"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定期评估模型性能，检查模型效果</a:t>
            </a:r>
            <a:endParaRPr lang="en-US" sz="1050" dirty="0"/>
          </a:p>
        </p:txBody>
      </p:sp>
      <p:sp>
        <p:nvSpPr>
          <p:cNvPr id="22" name="Text 17"/>
          <p:cNvSpPr/>
          <p:nvPr/>
        </p:nvSpPr>
        <p:spPr>
          <a:xfrm>
            <a:off x="6962775" y="4552950"/>
            <a:ext cx="1504950"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根据结果微调超参数，进一步优化模型</a:t>
            </a:r>
            <a:endParaRPr lang="en-US" sz="10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LID4096"/>
          </a:p>
        </p:txBody>
      </p:sp>
      <p:pic>
        <p:nvPicPr>
          <p:cNvPr id="3" name="Image 0" descr="preencoded.png"/>
          <p:cNvPicPr>
            <a:picLocks noChangeAspect="1"/>
          </p:cNvPicPr>
          <p:nvPr/>
        </p:nvPicPr>
        <p:blipFill>
          <a:blip r:embed="rId3"/>
          <a:srcRect/>
          <a:stretch/>
        </p:blipFill>
        <p:spPr>
          <a:xfrm>
            <a:off x="0" y="0"/>
            <a:ext cx="9144000" cy="5143500"/>
          </a:xfrm>
          <a:prstGeom prst="rect">
            <a:avLst/>
          </a:prstGeom>
        </p:spPr>
      </p:pic>
      <p:pic>
        <p:nvPicPr>
          <p:cNvPr id="4" name="Image 1" descr="preencoded.png"/>
          <p:cNvPicPr>
            <a:picLocks noChangeAspect="1"/>
          </p:cNvPicPr>
          <p:nvPr/>
        </p:nvPicPr>
        <p:blipFill>
          <a:blip r:embed="rId4"/>
          <a:srcRect t="3571" b="3571"/>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000000"/>
                </a:solidFill>
                <a:latin typeface="Microsoft YaHei" pitchFamily="34" charset="0"/>
                <a:ea typeface="Microsoft YaHei" pitchFamily="34" charset="-122"/>
                <a:cs typeface="Microsoft YaHei" pitchFamily="34" charset="-120"/>
              </a:rPr>
              <a:t>系统运行演示</a:t>
            </a:r>
            <a:endParaRPr lang="en-US" sz="2250" dirty="0"/>
          </a:p>
        </p:txBody>
      </p:sp>
      <p:sp>
        <p:nvSpPr>
          <p:cNvPr id="6"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p:blipFill>
        <p:spPr>
          <a:xfrm>
            <a:off x="428625" y="1504950"/>
            <a:ext cx="8286750" cy="3467100"/>
          </a:xfrm>
          <a:prstGeom prst="rect">
            <a:avLst/>
          </a:prstGeom>
        </p:spPr>
      </p:pic>
      <p:sp>
        <p:nvSpPr>
          <p:cNvPr id="8" name="Text 3"/>
          <p:cNvSpPr/>
          <p:nvPr/>
        </p:nvSpPr>
        <p:spPr>
          <a:xfrm>
            <a:off x="614363" y="3917156"/>
            <a:ext cx="2362200" cy="252413"/>
          </a:xfrm>
          <a:prstGeom prst="rect">
            <a:avLst/>
          </a:prstGeom>
          <a:noFill/>
          <a:ln/>
        </p:spPr>
        <p:txBody>
          <a:bodyPr vert="horz" wrap="square" lIns="0" tIns="0" rIns="0" bIns="0" rtlCol="0" anchor="ctr"/>
          <a:lstStyle/>
          <a:p>
            <a:pPr marL="0" indent="0" algn="r">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用户上传图像</a:t>
            </a:r>
            <a:endParaRPr lang="en-US" sz="1200" dirty="0"/>
          </a:p>
        </p:txBody>
      </p:sp>
      <p:sp>
        <p:nvSpPr>
          <p:cNvPr id="9" name="Text 4"/>
          <p:cNvSpPr/>
          <p:nvPr/>
        </p:nvSpPr>
        <p:spPr>
          <a:xfrm>
            <a:off x="614363" y="4207669"/>
            <a:ext cx="2362200" cy="457200"/>
          </a:xfrm>
          <a:prstGeom prst="rect">
            <a:avLst/>
          </a:prstGeom>
          <a:noFill/>
          <a:ln/>
        </p:spPr>
        <p:txBody>
          <a:bodyPr vert="horz" wrap="square" lIns="0" tIns="0" rIns="0" bIns="0" rtlCol="0" anchor="ctr"/>
          <a:lstStyle/>
          <a:p>
            <a:pPr marL="0" indent="0" algn="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用户上传羊只图像，作为疾病预测的基础数据，确保信息的准确性和时效性。</a:t>
            </a:r>
            <a:endParaRPr lang="en-US" sz="1050" dirty="0"/>
          </a:p>
        </p:txBody>
      </p:sp>
      <p:sp>
        <p:nvSpPr>
          <p:cNvPr id="10" name="Text 5"/>
          <p:cNvSpPr/>
          <p:nvPr/>
        </p:nvSpPr>
        <p:spPr>
          <a:xfrm>
            <a:off x="614363" y="2864644"/>
            <a:ext cx="2362200" cy="252413"/>
          </a:xfrm>
          <a:prstGeom prst="rect">
            <a:avLst/>
          </a:prstGeom>
          <a:noFill/>
          <a:ln/>
        </p:spPr>
        <p:txBody>
          <a:bodyPr vert="horz" wrap="square" lIns="0" tIns="0" rIns="0" bIns="0" rtlCol="0" anchor="ctr"/>
          <a:lstStyle/>
          <a:p>
            <a:pPr marL="0" indent="0" algn="r">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自动识别疾病</a:t>
            </a:r>
            <a:endParaRPr lang="en-US" sz="1200" dirty="0"/>
          </a:p>
        </p:txBody>
      </p:sp>
      <p:sp>
        <p:nvSpPr>
          <p:cNvPr id="11" name="Text 6"/>
          <p:cNvSpPr/>
          <p:nvPr/>
        </p:nvSpPr>
        <p:spPr>
          <a:xfrm>
            <a:off x="614363" y="3155156"/>
            <a:ext cx="2362200" cy="457200"/>
          </a:xfrm>
          <a:prstGeom prst="rect">
            <a:avLst/>
          </a:prstGeom>
          <a:noFill/>
          <a:ln/>
        </p:spPr>
        <p:txBody>
          <a:bodyPr vert="horz" wrap="square" lIns="0" tIns="0" rIns="0" bIns="0" rtlCol="0" anchor="ctr"/>
          <a:lstStyle/>
          <a:p>
            <a:pPr marL="0" indent="0" algn="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系统自动识别并显示疾病预测结果，提高诊断效率，减少人为错误。</a:t>
            </a:r>
            <a:endParaRPr lang="en-US" sz="1050" dirty="0"/>
          </a:p>
        </p:txBody>
      </p:sp>
      <p:sp>
        <p:nvSpPr>
          <p:cNvPr id="12" name="Text 7"/>
          <p:cNvSpPr/>
          <p:nvPr/>
        </p:nvSpPr>
        <p:spPr>
          <a:xfrm>
            <a:off x="614363" y="1812131"/>
            <a:ext cx="2362200" cy="252413"/>
          </a:xfrm>
          <a:prstGeom prst="rect">
            <a:avLst/>
          </a:prstGeom>
          <a:noFill/>
          <a:ln/>
        </p:spPr>
        <p:txBody>
          <a:bodyPr vert="horz" wrap="square" lIns="0" tIns="0" rIns="0" bIns="0" rtlCol="0" anchor="ctr"/>
          <a:lstStyle/>
          <a:p>
            <a:pPr marL="0" indent="0" algn="r">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快速分析处理</a:t>
            </a:r>
            <a:endParaRPr lang="en-US" sz="1200" dirty="0"/>
          </a:p>
        </p:txBody>
      </p:sp>
      <p:sp>
        <p:nvSpPr>
          <p:cNvPr id="13" name="Text 8"/>
          <p:cNvSpPr/>
          <p:nvPr/>
        </p:nvSpPr>
        <p:spPr>
          <a:xfrm>
            <a:off x="614363" y="2102644"/>
            <a:ext cx="2362200" cy="457200"/>
          </a:xfrm>
          <a:prstGeom prst="rect">
            <a:avLst/>
          </a:prstGeom>
          <a:noFill/>
          <a:ln/>
        </p:spPr>
        <p:txBody>
          <a:bodyPr vert="horz" wrap="square" lIns="0" tIns="0" rIns="0" bIns="0" rtlCol="0" anchor="ctr"/>
          <a:lstStyle/>
          <a:p>
            <a:pPr marL="0" indent="0" algn="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几秒内完成图像分析，提供即时反馈，增强用户体验，提升用户满意度。</a:t>
            </a:r>
            <a:endParaRPr lang="en-US" sz="1050" dirty="0"/>
          </a:p>
        </p:txBody>
      </p:sp>
      <p:sp>
        <p:nvSpPr>
          <p:cNvPr id="14" name="Text 9"/>
          <p:cNvSpPr/>
          <p:nvPr/>
        </p:nvSpPr>
        <p:spPr>
          <a:xfrm>
            <a:off x="6167437" y="1812131"/>
            <a:ext cx="2362200" cy="252413"/>
          </a:xfrm>
          <a:prstGeom prst="rect">
            <a:avLst/>
          </a:prstGeom>
          <a:noFill/>
          <a:ln/>
        </p:spPr>
        <p:txBody>
          <a:bodyPr vert="horz" wrap="square" lIns="0" tIns="0" rIns="0" bIns="0" rtlCol="0" anchor="ctr"/>
          <a:lstStyle/>
          <a:p>
            <a:pPr marL="0" indent="0" algn="l">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概率分布展示</a:t>
            </a:r>
            <a:endParaRPr lang="en-US" sz="1200" dirty="0"/>
          </a:p>
        </p:txBody>
      </p:sp>
      <p:sp>
        <p:nvSpPr>
          <p:cNvPr id="15" name="Text 10"/>
          <p:cNvSpPr/>
          <p:nvPr/>
        </p:nvSpPr>
        <p:spPr>
          <a:xfrm>
            <a:off x="6167437" y="2102644"/>
            <a:ext cx="2362200"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以图表形式清晰展示每种疾病的概率分布，使用户能够直观理解预测结果。</a:t>
            </a:r>
            <a:endParaRPr lang="en-US" sz="1050" dirty="0"/>
          </a:p>
        </p:txBody>
      </p:sp>
      <p:sp>
        <p:nvSpPr>
          <p:cNvPr id="16" name="Text 11"/>
          <p:cNvSpPr/>
          <p:nvPr/>
        </p:nvSpPr>
        <p:spPr>
          <a:xfrm>
            <a:off x="6167437" y="2864644"/>
            <a:ext cx="2362200" cy="252413"/>
          </a:xfrm>
          <a:prstGeom prst="rect">
            <a:avLst/>
          </a:prstGeom>
          <a:noFill/>
          <a:ln/>
        </p:spPr>
        <p:txBody>
          <a:bodyPr vert="horz" wrap="square" lIns="0" tIns="0" rIns="0" bIns="0" rtlCol="0" anchor="ctr"/>
          <a:lstStyle/>
          <a:p>
            <a:pPr marL="0" indent="0" algn="l">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收集用户反馈</a:t>
            </a:r>
            <a:endParaRPr lang="en-US" sz="1200" dirty="0"/>
          </a:p>
        </p:txBody>
      </p:sp>
      <p:sp>
        <p:nvSpPr>
          <p:cNvPr id="17" name="Text 12"/>
          <p:cNvSpPr/>
          <p:nvPr/>
        </p:nvSpPr>
        <p:spPr>
          <a:xfrm>
            <a:off x="6167437" y="3155156"/>
            <a:ext cx="2362200"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通过收集用户反馈，不断优化界面设计与功能体验，满足用户需求。</a:t>
            </a:r>
            <a:endParaRPr lang="en-US" sz="1050" dirty="0"/>
          </a:p>
        </p:txBody>
      </p:sp>
      <p:sp>
        <p:nvSpPr>
          <p:cNvPr id="18" name="Text 13"/>
          <p:cNvSpPr/>
          <p:nvPr/>
        </p:nvSpPr>
        <p:spPr>
          <a:xfrm>
            <a:off x="6167437" y="3917156"/>
            <a:ext cx="2362200" cy="252413"/>
          </a:xfrm>
          <a:prstGeom prst="rect">
            <a:avLst/>
          </a:prstGeom>
          <a:noFill/>
          <a:ln/>
        </p:spPr>
        <p:txBody>
          <a:bodyPr vert="horz" wrap="square" lIns="0" tIns="0" rIns="0" bIns="0" rtlCol="0" anchor="ctr"/>
          <a:lstStyle/>
          <a:p>
            <a:pPr marL="0" indent="0" algn="l">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持续迭代优化</a:t>
            </a:r>
            <a:endParaRPr lang="en-US" sz="1200" dirty="0"/>
          </a:p>
        </p:txBody>
      </p:sp>
      <p:sp>
        <p:nvSpPr>
          <p:cNvPr id="19" name="Text 14"/>
          <p:cNvSpPr/>
          <p:nvPr/>
        </p:nvSpPr>
        <p:spPr>
          <a:xfrm>
            <a:off x="6167437" y="4207669"/>
            <a:ext cx="2362200"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基于用户反馈持续优化系统，提高预测准确性，改善用户交互体验。</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9144000" cy="5143500"/>
          </a:xfrm>
          <a:prstGeom prst="rect">
            <a:avLst/>
          </a:prstGeom>
        </p:spPr>
      </p:pic>
      <p:sp>
        <p:nvSpPr>
          <p:cNvPr id="3" name="Shape 0"/>
          <p:cNvSpPr/>
          <p:nvPr/>
        </p:nvSpPr>
        <p:spPr>
          <a:xfrm>
            <a:off x="0" y="1085850"/>
            <a:ext cx="5486400" cy="2971800"/>
          </a:xfrm>
          <a:prstGeom prst="rect">
            <a:avLst/>
          </a:prstGeom>
          <a:solidFill>
            <a:srgbClr val="FFFFFF"/>
          </a:solidFill>
          <a:ln/>
        </p:spPr>
        <p:txBody>
          <a:bodyPr/>
          <a:lstStyle/>
          <a:p>
            <a:endParaRPr lang="LID4096"/>
          </a:p>
        </p:txBody>
      </p:sp>
      <p:sp>
        <p:nvSpPr>
          <p:cNvPr id="4" name="Text 1"/>
          <p:cNvSpPr/>
          <p:nvPr/>
        </p:nvSpPr>
        <p:spPr>
          <a:xfrm>
            <a:off x="571500" y="2014538"/>
            <a:ext cx="8001000" cy="666750"/>
          </a:xfrm>
          <a:prstGeom prst="rect">
            <a:avLst/>
          </a:prstGeom>
          <a:noFill/>
          <a:ln/>
        </p:spPr>
        <p:txBody>
          <a:bodyPr vert="horz" wrap="square" lIns="0" tIns="0" rIns="0" bIns="0" rtlCol="0" anchor="ctr"/>
          <a:lstStyle/>
          <a:p>
            <a:pPr marL="0" indent="0" algn="l">
              <a:lnSpc>
                <a:spcPts val="5250"/>
              </a:lnSpc>
              <a:buNone/>
            </a:pPr>
            <a:r>
              <a:rPr lang="en-US" sz="3750" b="1" dirty="0">
                <a:solidFill>
                  <a:srgbClr val="000000"/>
                </a:solidFill>
                <a:latin typeface="Microsoft YaHei" pitchFamily="34" charset="0"/>
                <a:ea typeface="Microsoft YaHei" pitchFamily="34" charset="-122"/>
                <a:cs typeface="Microsoft YaHei" pitchFamily="34" charset="-120"/>
              </a:rPr>
              <a:t>THANKS</a:t>
            </a:r>
            <a:endParaRPr lang="en-US" sz="3750" dirty="0"/>
          </a:p>
        </p:txBody>
      </p:sp>
      <p:sp>
        <p:nvSpPr>
          <p:cNvPr id="5" name="Shape 2"/>
          <p:cNvSpPr/>
          <p:nvPr/>
        </p:nvSpPr>
        <p:spPr>
          <a:xfrm>
            <a:off x="571500" y="3014663"/>
            <a:ext cx="604838" cy="114300"/>
          </a:xfrm>
          <a:prstGeom prst="rect">
            <a:avLst/>
          </a:prstGeom>
          <a:solidFill>
            <a:srgbClr val="000000"/>
          </a:solidFill>
          <a:ln/>
        </p:spPr>
        <p:txBody>
          <a:bodyPr/>
          <a:lstStyle/>
          <a:p>
            <a:endParaRPr lang="LID4096"/>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LID4096"/>
          </a:p>
        </p:txBody>
      </p:sp>
      <p:pic>
        <p:nvPicPr>
          <p:cNvPr id="3" name="Image 0" descr="preencoded.png"/>
          <p:cNvPicPr>
            <a:picLocks noChangeAspect="1"/>
          </p:cNvPicPr>
          <p:nvPr/>
        </p:nvPicPr>
        <p:blipFill>
          <a:blip r:embed="rId3"/>
          <a:srcRect/>
          <a:stretch/>
        </p:blipFill>
        <p:spPr>
          <a:xfrm>
            <a:off x="0" y="0"/>
            <a:ext cx="2952750" cy="5143500"/>
          </a:xfrm>
          <a:prstGeom prst="rect">
            <a:avLst/>
          </a:prstGeom>
        </p:spPr>
      </p:pic>
      <p:sp>
        <p:nvSpPr>
          <p:cNvPr id="4" name="Text 1"/>
          <p:cNvSpPr/>
          <p:nvPr/>
        </p:nvSpPr>
        <p:spPr>
          <a:xfrm>
            <a:off x="571500" y="3433763"/>
            <a:ext cx="1857375" cy="666750"/>
          </a:xfrm>
          <a:prstGeom prst="rect">
            <a:avLst/>
          </a:prstGeom>
          <a:noFill/>
          <a:ln/>
        </p:spPr>
        <p:txBody>
          <a:bodyPr vert="horz" wrap="square" lIns="0" tIns="0" rIns="0" bIns="0" rtlCol="0" anchor="ctr"/>
          <a:lstStyle/>
          <a:p>
            <a:pPr marL="0" indent="0" algn="l">
              <a:lnSpc>
                <a:spcPts val="5250"/>
              </a:lnSpc>
              <a:buNone/>
            </a:pPr>
            <a:r>
              <a:rPr lang="en-US" sz="3750" b="1" dirty="0">
                <a:solidFill>
                  <a:srgbClr val="000000"/>
                </a:solidFill>
                <a:latin typeface="Microsoft YaHei" pitchFamily="34" charset="0"/>
                <a:ea typeface="Microsoft YaHei" pitchFamily="34" charset="-122"/>
                <a:cs typeface="Microsoft YaHei" pitchFamily="34" charset="-120"/>
              </a:rPr>
              <a:t>content</a:t>
            </a:r>
            <a:endParaRPr lang="en-US" sz="3750" dirty="0"/>
          </a:p>
        </p:txBody>
      </p:sp>
      <p:sp>
        <p:nvSpPr>
          <p:cNvPr id="5" name="Text 2"/>
          <p:cNvSpPr/>
          <p:nvPr/>
        </p:nvSpPr>
        <p:spPr>
          <a:xfrm>
            <a:off x="571500" y="4176713"/>
            <a:ext cx="1809750" cy="400050"/>
          </a:xfrm>
          <a:prstGeom prst="rect">
            <a:avLst/>
          </a:prstGeom>
          <a:noFill/>
          <a:ln/>
        </p:spPr>
        <p:txBody>
          <a:bodyPr vert="horz" wrap="square" lIns="0" tIns="0" rIns="0" bIns="0" rtlCol="0" anchor="ctr"/>
          <a:lstStyle/>
          <a:p>
            <a:pPr marL="0" indent="0" algn="l">
              <a:lnSpc>
                <a:spcPts val="3150"/>
              </a:lnSpc>
              <a:buNone/>
            </a:pPr>
            <a:r>
              <a:rPr lang="en-US" sz="2250" dirty="0">
                <a:solidFill>
                  <a:srgbClr val="000000"/>
                </a:solidFill>
                <a:latin typeface="Microsoft YaHei" pitchFamily="34" charset="0"/>
                <a:ea typeface="Microsoft YaHei" pitchFamily="34" charset="-122"/>
                <a:cs typeface="Microsoft YaHei" pitchFamily="34" charset="-120"/>
              </a:rPr>
              <a:t>目录</a:t>
            </a:r>
            <a:endParaRPr lang="en-US" sz="2250" dirty="0"/>
          </a:p>
        </p:txBody>
      </p:sp>
      <p:sp>
        <p:nvSpPr>
          <p:cNvPr id="6" name="Text 3"/>
          <p:cNvSpPr/>
          <p:nvPr/>
        </p:nvSpPr>
        <p:spPr>
          <a:xfrm>
            <a:off x="3524250" y="1302544"/>
            <a:ext cx="352425" cy="333375"/>
          </a:xfrm>
          <a:prstGeom prst="rect">
            <a:avLst/>
          </a:prstGeom>
          <a:noFill/>
          <a:ln/>
        </p:spPr>
        <p:txBody>
          <a:bodyPr vert="horz" wrap="square" lIns="0" tIns="0" rIns="0" bIns="0" rtlCol="0" anchor="ctr"/>
          <a:lstStyle/>
          <a:p>
            <a:pPr marL="0" indent="0" algn="l">
              <a:lnSpc>
                <a:spcPts val="3038"/>
              </a:lnSpc>
              <a:buNone/>
            </a:pPr>
            <a:r>
              <a:rPr lang="en-US" sz="1875" b="1" dirty="0">
                <a:solidFill>
                  <a:srgbClr val="2745FF"/>
                </a:solidFill>
                <a:latin typeface="Microsoft YaHei" pitchFamily="34" charset="0"/>
                <a:ea typeface="Microsoft YaHei" pitchFamily="34" charset="-122"/>
                <a:cs typeface="Microsoft YaHei" pitchFamily="34" charset="-120"/>
              </a:rPr>
              <a:t>01</a:t>
            </a:r>
            <a:endParaRPr lang="en-US" sz="1875" dirty="0"/>
          </a:p>
        </p:txBody>
      </p:sp>
      <p:sp>
        <p:nvSpPr>
          <p:cNvPr id="7" name="Text 4"/>
          <p:cNvSpPr/>
          <p:nvPr/>
        </p:nvSpPr>
        <p:spPr>
          <a:xfrm>
            <a:off x="3990975" y="1373981"/>
            <a:ext cx="4581525" cy="209550"/>
          </a:xfrm>
          <a:prstGeom prst="rect">
            <a:avLst/>
          </a:prstGeom>
          <a:noFill/>
          <a:ln/>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项目概述</a:t>
            </a:r>
            <a:endParaRPr lang="en-US" sz="1200" dirty="0"/>
          </a:p>
        </p:txBody>
      </p:sp>
      <p:sp>
        <p:nvSpPr>
          <p:cNvPr id="8" name="Text 5"/>
          <p:cNvSpPr/>
          <p:nvPr/>
        </p:nvSpPr>
        <p:spPr>
          <a:xfrm>
            <a:off x="3990975" y="1621631"/>
            <a:ext cx="4581525" cy="209550"/>
          </a:xfrm>
          <a:prstGeom prst="rect">
            <a:avLst/>
          </a:prstGeom>
          <a:noFill/>
          <a:ln/>
        </p:spPr>
        <p:txBody>
          <a:bodyPr vert="horz" wrap="square" lIns="0" tIns="0" rIns="0" bIns="0" rtlCol="0" anchor="ctr"/>
          <a:lstStyle/>
          <a:p>
            <a:pPr marL="0" indent="0" algn="l">
              <a:lnSpc>
                <a:spcPts val="1650"/>
              </a:lnSpc>
              <a:buNone/>
            </a:pPr>
            <a:endParaRPr lang="en-US" sz="1050" dirty="0"/>
          </a:p>
        </p:txBody>
      </p:sp>
      <p:sp>
        <p:nvSpPr>
          <p:cNvPr id="9" name="Text 6"/>
          <p:cNvSpPr/>
          <p:nvPr/>
        </p:nvSpPr>
        <p:spPr>
          <a:xfrm>
            <a:off x="3524250" y="1931194"/>
            <a:ext cx="352425" cy="333375"/>
          </a:xfrm>
          <a:prstGeom prst="rect">
            <a:avLst/>
          </a:prstGeom>
          <a:noFill/>
          <a:ln/>
        </p:spPr>
        <p:txBody>
          <a:bodyPr vert="horz" wrap="square" lIns="0" tIns="0" rIns="0" bIns="0" rtlCol="0" anchor="ctr"/>
          <a:lstStyle/>
          <a:p>
            <a:pPr marL="0" indent="0" algn="l">
              <a:lnSpc>
                <a:spcPts val="3038"/>
              </a:lnSpc>
              <a:buNone/>
            </a:pPr>
            <a:r>
              <a:rPr lang="en-US" sz="1875" b="1" dirty="0">
                <a:solidFill>
                  <a:srgbClr val="2745FF"/>
                </a:solidFill>
                <a:latin typeface="Microsoft YaHei" pitchFamily="34" charset="0"/>
                <a:ea typeface="Microsoft YaHei" pitchFamily="34" charset="-122"/>
                <a:cs typeface="Microsoft YaHei" pitchFamily="34" charset="-120"/>
              </a:rPr>
              <a:t>02</a:t>
            </a:r>
            <a:endParaRPr lang="en-US" sz="1875" dirty="0"/>
          </a:p>
        </p:txBody>
      </p:sp>
      <p:sp>
        <p:nvSpPr>
          <p:cNvPr id="10" name="Text 7"/>
          <p:cNvSpPr/>
          <p:nvPr/>
        </p:nvSpPr>
        <p:spPr>
          <a:xfrm>
            <a:off x="3990975" y="2002631"/>
            <a:ext cx="4581525" cy="209550"/>
          </a:xfrm>
          <a:prstGeom prst="rect">
            <a:avLst/>
          </a:prstGeom>
          <a:noFill/>
          <a:ln/>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技术实现</a:t>
            </a:r>
            <a:endParaRPr lang="en-US" sz="1200" dirty="0"/>
          </a:p>
        </p:txBody>
      </p:sp>
      <p:sp>
        <p:nvSpPr>
          <p:cNvPr id="11" name="Text 8"/>
          <p:cNvSpPr/>
          <p:nvPr/>
        </p:nvSpPr>
        <p:spPr>
          <a:xfrm>
            <a:off x="3990975" y="2250281"/>
            <a:ext cx="4581525" cy="209550"/>
          </a:xfrm>
          <a:prstGeom prst="rect">
            <a:avLst/>
          </a:prstGeom>
          <a:noFill/>
          <a:ln/>
        </p:spPr>
        <p:txBody>
          <a:bodyPr vert="horz" wrap="square" lIns="0" tIns="0" rIns="0" bIns="0" rtlCol="0" anchor="ctr"/>
          <a:lstStyle/>
          <a:p>
            <a:pPr marL="0" indent="0" algn="l">
              <a:lnSpc>
                <a:spcPts val="1650"/>
              </a:lnSpc>
              <a:buNone/>
            </a:pPr>
            <a:endParaRPr lang="en-US" sz="1050" dirty="0"/>
          </a:p>
        </p:txBody>
      </p:sp>
      <p:sp>
        <p:nvSpPr>
          <p:cNvPr id="12" name="Text 9"/>
          <p:cNvSpPr/>
          <p:nvPr/>
        </p:nvSpPr>
        <p:spPr>
          <a:xfrm>
            <a:off x="3524250" y="2559844"/>
            <a:ext cx="352425" cy="333375"/>
          </a:xfrm>
          <a:prstGeom prst="rect">
            <a:avLst/>
          </a:prstGeom>
          <a:noFill/>
          <a:ln/>
        </p:spPr>
        <p:txBody>
          <a:bodyPr vert="horz" wrap="square" lIns="0" tIns="0" rIns="0" bIns="0" rtlCol="0" anchor="ctr"/>
          <a:lstStyle/>
          <a:p>
            <a:pPr marL="0" indent="0" algn="l">
              <a:lnSpc>
                <a:spcPts val="3038"/>
              </a:lnSpc>
              <a:buNone/>
            </a:pPr>
            <a:r>
              <a:rPr lang="en-US" sz="1875" b="1" dirty="0">
                <a:solidFill>
                  <a:srgbClr val="2745FF"/>
                </a:solidFill>
                <a:latin typeface="Microsoft YaHei" pitchFamily="34" charset="0"/>
                <a:ea typeface="Microsoft YaHei" pitchFamily="34" charset="-122"/>
                <a:cs typeface="Microsoft YaHei" pitchFamily="34" charset="-120"/>
              </a:rPr>
              <a:t>03</a:t>
            </a:r>
            <a:endParaRPr lang="en-US" sz="1875" dirty="0"/>
          </a:p>
        </p:txBody>
      </p:sp>
      <p:sp>
        <p:nvSpPr>
          <p:cNvPr id="13" name="Text 10"/>
          <p:cNvSpPr/>
          <p:nvPr/>
        </p:nvSpPr>
        <p:spPr>
          <a:xfrm>
            <a:off x="3990975" y="2631281"/>
            <a:ext cx="4581525" cy="209550"/>
          </a:xfrm>
          <a:prstGeom prst="rect">
            <a:avLst/>
          </a:prstGeom>
          <a:noFill/>
          <a:ln/>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项目成果与应用</a:t>
            </a:r>
            <a:endParaRPr lang="en-US" sz="1200" dirty="0"/>
          </a:p>
        </p:txBody>
      </p:sp>
      <p:sp>
        <p:nvSpPr>
          <p:cNvPr id="14" name="Text 11"/>
          <p:cNvSpPr/>
          <p:nvPr/>
        </p:nvSpPr>
        <p:spPr>
          <a:xfrm>
            <a:off x="3990975" y="2878931"/>
            <a:ext cx="4581525" cy="209550"/>
          </a:xfrm>
          <a:prstGeom prst="rect">
            <a:avLst/>
          </a:prstGeom>
          <a:noFill/>
          <a:ln/>
        </p:spPr>
        <p:txBody>
          <a:bodyPr vert="horz" wrap="square" lIns="0" tIns="0" rIns="0" bIns="0" rtlCol="0" anchor="ctr"/>
          <a:lstStyle/>
          <a:p>
            <a:pPr marL="0" indent="0" algn="l">
              <a:lnSpc>
                <a:spcPts val="1650"/>
              </a:lnSpc>
              <a:buNone/>
            </a:pPr>
            <a:endParaRPr lang="en-US" sz="1050" dirty="0"/>
          </a:p>
        </p:txBody>
      </p:sp>
      <p:sp>
        <p:nvSpPr>
          <p:cNvPr id="15" name="Text 12"/>
          <p:cNvSpPr/>
          <p:nvPr/>
        </p:nvSpPr>
        <p:spPr>
          <a:xfrm>
            <a:off x="3524250" y="3188494"/>
            <a:ext cx="352425" cy="333375"/>
          </a:xfrm>
          <a:prstGeom prst="rect">
            <a:avLst/>
          </a:prstGeom>
          <a:noFill/>
          <a:ln/>
        </p:spPr>
        <p:txBody>
          <a:bodyPr vert="horz" wrap="square" lIns="0" tIns="0" rIns="0" bIns="0" rtlCol="0" anchor="ctr"/>
          <a:lstStyle/>
          <a:p>
            <a:pPr marL="0" indent="0" algn="l">
              <a:lnSpc>
                <a:spcPts val="3038"/>
              </a:lnSpc>
              <a:buNone/>
            </a:pPr>
            <a:r>
              <a:rPr lang="en-US" sz="1875" b="1" dirty="0">
                <a:solidFill>
                  <a:srgbClr val="2745FF"/>
                </a:solidFill>
                <a:latin typeface="Microsoft YaHei" pitchFamily="34" charset="0"/>
                <a:ea typeface="Microsoft YaHei" pitchFamily="34" charset="-122"/>
                <a:cs typeface="Microsoft YaHei" pitchFamily="34" charset="-120"/>
              </a:rPr>
              <a:t>04</a:t>
            </a:r>
            <a:endParaRPr lang="en-US" sz="1875" dirty="0"/>
          </a:p>
        </p:txBody>
      </p:sp>
      <p:sp>
        <p:nvSpPr>
          <p:cNvPr id="16" name="Text 13"/>
          <p:cNvSpPr/>
          <p:nvPr/>
        </p:nvSpPr>
        <p:spPr>
          <a:xfrm>
            <a:off x="3990975" y="3259931"/>
            <a:ext cx="4581525" cy="209550"/>
          </a:xfrm>
          <a:prstGeom prst="rect">
            <a:avLst/>
          </a:prstGeom>
          <a:noFill/>
          <a:ln/>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附录</a:t>
            </a:r>
            <a:endParaRPr lang="en-US" sz="1200" dirty="0"/>
          </a:p>
        </p:txBody>
      </p:sp>
      <p:sp>
        <p:nvSpPr>
          <p:cNvPr id="17" name="Text 14"/>
          <p:cNvSpPr/>
          <p:nvPr/>
        </p:nvSpPr>
        <p:spPr>
          <a:xfrm>
            <a:off x="3990975" y="3507581"/>
            <a:ext cx="4581525" cy="209550"/>
          </a:xfrm>
          <a:prstGeom prst="rect">
            <a:avLst/>
          </a:prstGeom>
          <a:noFill/>
          <a:ln/>
        </p:spPr>
        <p:txBody>
          <a:bodyPr vert="horz" wrap="square" lIns="0" tIns="0" rIns="0" bIns="0" rtlCol="0" anchor="ctr"/>
          <a:lstStyle/>
          <a:p>
            <a:pPr marL="0" indent="0" algn="l">
              <a:lnSpc>
                <a:spcPts val="1650"/>
              </a:lnSpc>
              <a:buNone/>
            </a:pPr>
            <a:endParaRPr lang="en-US" sz="1050" dirty="0"/>
          </a:p>
        </p:txBody>
      </p:sp>
      <p:pic>
        <p:nvPicPr>
          <p:cNvPr id="20" name="图片 19">
            <a:extLst>
              <a:ext uri="{FF2B5EF4-FFF2-40B4-BE49-F238E27FC236}">
                <a16:creationId xmlns:a16="http://schemas.microsoft.com/office/drawing/2014/main" id="{07C8A5E6-B8B4-A2A8-5B33-0B1FC99D69D0}"/>
              </a:ext>
            </a:extLst>
          </p:cNvPr>
          <p:cNvPicPr>
            <a:picLocks noChangeAspect="1"/>
          </p:cNvPicPr>
          <p:nvPr/>
        </p:nvPicPr>
        <p:blipFill>
          <a:blip r:embed="rId4"/>
          <a:stretch>
            <a:fillRect/>
          </a:stretch>
        </p:blipFill>
        <p:spPr>
          <a:xfrm>
            <a:off x="5267327" y="964407"/>
            <a:ext cx="3474021" cy="28027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a:ln/>
        </p:spPr>
        <p:txBody>
          <a:bodyPr vert="horz" wrap="square" lIns="0" tIns="0" rIns="0" bIns="0" rtlCol="0" anchor="ctr"/>
          <a:lstStyle/>
          <a:p>
            <a:pPr marL="0" indent="0" algn="l">
              <a:lnSpc>
                <a:spcPts val="5250"/>
              </a:lnSpc>
              <a:buNone/>
            </a:pPr>
            <a:r>
              <a:rPr lang="en-US" sz="3750" b="1" dirty="0">
                <a:solidFill>
                  <a:srgbClr val="000000"/>
                </a:solidFill>
                <a:latin typeface="Microsoft YaHei" pitchFamily="34" charset="0"/>
                <a:ea typeface="Microsoft YaHei" pitchFamily="34" charset="-122"/>
                <a:cs typeface="Microsoft YaHei" pitchFamily="34" charset="-120"/>
              </a:rPr>
              <a:t>项目概述</a:t>
            </a:r>
            <a:endParaRPr lang="en-US" sz="3750" dirty="0"/>
          </a:p>
        </p:txBody>
      </p:sp>
      <p:sp>
        <p:nvSpPr>
          <p:cNvPr id="4" name="Shape 1"/>
          <p:cNvSpPr/>
          <p:nvPr/>
        </p:nvSpPr>
        <p:spPr>
          <a:xfrm>
            <a:off x="571500" y="4157662"/>
            <a:ext cx="4762500" cy="14288"/>
          </a:xfrm>
          <a:prstGeom prst="rect">
            <a:avLst/>
          </a:prstGeom>
          <a:solidFill>
            <a:srgbClr val="000000">
              <a:alpha val="30000"/>
            </a:srgbClr>
          </a:solidFill>
          <a:ln/>
        </p:spPr>
        <p:txBody>
          <a:bodyPr/>
          <a:lstStyle/>
          <a:p>
            <a:endParaRPr lang="LID4096"/>
          </a:p>
        </p:txBody>
      </p:sp>
      <p:sp>
        <p:nvSpPr>
          <p:cNvPr id="5" name="Text 2"/>
          <p:cNvSpPr/>
          <p:nvPr/>
        </p:nvSpPr>
        <p:spPr>
          <a:xfrm>
            <a:off x="571500" y="4362450"/>
            <a:ext cx="4762500" cy="209550"/>
          </a:xfrm>
          <a:prstGeom prst="rect">
            <a:avLst/>
          </a:prstGeom>
          <a:noFill/>
          <a:ln/>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a:ln/>
        </p:spPr>
        <p:txBody>
          <a:bodyPr vert="horz" wrap="square" lIns="0" tIns="0" rIns="0" bIns="0" rtlCol="0" anchor="ctr"/>
          <a:lstStyle/>
          <a:p>
            <a:pPr marL="0" indent="0" algn="ctr">
              <a:lnSpc>
                <a:spcPts val="22500"/>
              </a:lnSpc>
              <a:buNone/>
            </a:pPr>
            <a:r>
              <a:rPr lang="en-US" sz="22500" b="1" dirty="0">
                <a:solidFill>
                  <a:srgbClr val="2745FF"/>
                </a:solidFill>
                <a:latin typeface="Microsoft YaHei" pitchFamily="34" charset="0"/>
                <a:ea typeface="Microsoft YaHei" pitchFamily="34" charset="-122"/>
                <a:cs typeface="Microsoft YaHei" pitchFamily="34" charset="-120"/>
              </a:rPr>
              <a:t>01</a:t>
            </a:r>
            <a:endParaRPr lang="en-US" sz="22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9144000" cy="5257800"/>
          </a:xfrm>
          <a:prstGeom prst="rect">
            <a:avLst/>
          </a:prstGeom>
          <a:solidFill>
            <a:srgbClr val="FFFFFF"/>
          </a:solidFill>
          <a:ln/>
        </p:spPr>
        <p:txBody>
          <a:bodyPr/>
          <a:lstStyle/>
          <a:p>
            <a:endParaRPr lang="LID4096"/>
          </a:p>
        </p:txBody>
      </p:sp>
      <p:pic>
        <p:nvPicPr>
          <p:cNvPr id="3" name="Image 0" descr="preencoded.png"/>
          <p:cNvPicPr>
            <a:picLocks noChangeAspect="1"/>
          </p:cNvPicPr>
          <p:nvPr/>
        </p:nvPicPr>
        <p:blipFill>
          <a:blip r:embed="rId3"/>
          <a:srcRect l="1087" r="1087"/>
          <a:stretch/>
        </p:blipFill>
        <p:spPr>
          <a:xfrm>
            <a:off x="0" y="0"/>
            <a:ext cx="9144000" cy="5257800"/>
          </a:xfrm>
          <a:prstGeom prst="rect">
            <a:avLst/>
          </a:prstGeom>
        </p:spPr>
      </p:pic>
      <p:sp>
        <p:nvSpPr>
          <p:cNvPr id="4"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err="1">
                <a:solidFill>
                  <a:srgbClr val="000000"/>
                </a:solidFill>
                <a:latin typeface="Microsoft YaHei" pitchFamily="34" charset="0"/>
                <a:ea typeface="Microsoft YaHei" pitchFamily="34" charset="-122"/>
                <a:cs typeface="Microsoft YaHei" pitchFamily="34" charset="-120"/>
              </a:rPr>
              <a:t>背景</a:t>
            </a:r>
            <a:endParaRPr lang="en-US" sz="2250" dirty="0"/>
          </a:p>
        </p:txBody>
      </p:sp>
      <p:sp>
        <p:nvSpPr>
          <p:cNvPr id="5"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p:blipFill>
        <p:spPr>
          <a:xfrm>
            <a:off x="428625" y="1409700"/>
            <a:ext cx="8286750" cy="3676650"/>
          </a:xfrm>
          <a:prstGeom prst="rect">
            <a:avLst/>
          </a:prstGeom>
        </p:spPr>
      </p:pic>
      <p:sp>
        <p:nvSpPr>
          <p:cNvPr id="7" name="Text 3"/>
          <p:cNvSpPr/>
          <p:nvPr/>
        </p:nvSpPr>
        <p:spPr>
          <a:xfrm>
            <a:off x="614363" y="4319588"/>
            <a:ext cx="2362200" cy="252413"/>
          </a:xfrm>
          <a:prstGeom prst="rect">
            <a:avLst/>
          </a:prstGeom>
          <a:noFill/>
          <a:ln/>
        </p:spPr>
        <p:txBody>
          <a:bodyPr vert="horz" wrap="square" lIns="0" tIns="0" rIns="0" bIns="0" rtlCol="0" anchor="ctr"/>
          <a:lstStyle/>
          <a:p>
            <a:pPr marL="0" indent="0" algn="r">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畜牧业规模化</a:t>
            </a:r>
            <a:endParaRPr lang="en-US" sz="1200" dirty="0"/>
          </a:p>
        </p:txBody>
      </p:sp>
      <p:sp>
        <p:nvSpPr>
          <p:cNvPr id="8" name="Text 4"/>
          <p:cNvSpPr/>
          <p:nvPr/>
        </p:nvSpPr>
        <p:spPr>
          <a:xfrm>
            <a:off x="614363" y="4610100"/>
            <a:ext cx="2362200" cy="457200"/>
          </a:xfrm>
          <a:prstGeom prst="rect">
            <a:avLst/>
          </a:prstGeom>
          <a:noFill/>
          <a:ln/>
        </p:spPr>
        <p:txBody>
          <a:bodyPr vert="horz" wrap="square" lIns="0" tIns="0" rIns="0" bIns="0" rtlCol="0" anchor="ctr"/>
          <a:lstStyle/>
          <a:p>
            <a:pPr marL="0" indent="0">
              <a:lnSpc>
                <a:spcPts val="1650"/>
              </a:lnSpc>
              <a:buNone/>
            </a:pPr>
            <a:r>
              <a:rPr lang="en-US" sz="1050" dirty="0" err="1">
                <a:solidFill>
                  <a:srgbClr val="666666"/>
                </a:solidFill>
                <a:latin typeface="Microsoft YaHei" pitchFamily="34" charset="0"/>
                <a:ea typeface="Microsoft YaHei" pitchFamily="34" charset="-122"/>
                <a:cs typeface="Microsoft YaHei" pitchFamily="34" charset="-120"/>
              </a:rPr>
              <a:t>规模化养殖成为趋势，对动物健康的监测需求日益增加</a:t>
            </a:r>
            <a:r>
              <a:rPr lang="en-US" sz="1050" dirty="0">
                <a:solidFill>
                  <a:srgbClr val="666666"/>
                </a:solidFill>
                <a:latin typeface="Microsoft YaHei" pitchFamily="34" charset="0"/>
                <a:ea typeface="Microsoft YaHei" pitchFamily="34" charset="-122"/>
                <a:cs typeface="Microsoft YaHei" pitchFamily="34" charset="-120"/>
              </a:rPr>
              <a:t>。</a:t>
            </a:r>
            <a:endParaRPr lang="en-US" sz="1050" dirty="0"/>
          </a:p>
        </p:txBody>
      </p:sp>
      <p:sp>
        <p:nvSpPr>
          <p:cNvPr id="9" name="Text 5"/>
          <p:cNvSpPr/>
          <p:nvPr/>
        </p:nvSpPr>
        <p:spPr>
          <a:xfrm>
            <a:off x="614363" y="3286125"/>
            <a:ext cx="2362200" cy="252413"/>
          </a:xfrm>
          <a:prstGeom prst="rect">
            <a:avLst/>
          </a:prstGeom>
          <a:noFill/>
          <a:ln/>
        </p:spPr>
        <p:txBody>
          <a:bodyPr vert="horz" wrap="square" lIns="0" tIns="0" rIns="0" bIns="0" rtlCol="0" anchor="ctr"/>
          <a:lstStyle/>
          <a:p>
            <a:pPr marL="0" indent="0" algn="r">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健康监测需求</a:t>
            </a:r>
            <a:endParaRPr lang="en-US" sz="1200" dirty="0"/>
          </a:p>
        </p:txBody>
      </p:sp>
      <p:sp>
        <p:nvSpPr>
          <p:cNvPr id="10" name="Text 6"/>
          <p:cNvSpPr/>
          <p:nvPr/>
        </p:nvSpPr>
        <p:spPr>
          <a:xfrm>
            <a:off x="614363" y="3576638"/>
            <a:ext cx="2362200" cy="666750"/>
          </a:xfrm>
          <a:prstGeom prst="rect">
            <a:avLst/>
          </a:prstGeom>
          <a:noFill/>
          <a:ln/>
        </p:spPr>
        <p:txBody>
          <a:bodyPr vert="horz" wrap="square" lIns="0" tIns="0" rIns="0" bIns="0" rtlCol="0" anchor="ctr"/>
          <a:lstStyle/>
          <a:p>
            <a:pPr marL="0" indent="0" algn="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规模化养殖带来了更高的健康监测需求，传统方法难以满足高效管理的要求。</a:t>
            </a:r>
            <a:endParaRPr lang="en-US" sz="1050" dirty="0"/>
          </a:p>
        </p:txBody>
      </p:sp>
      <p:sp>
        <p:nvSpPr>
          <p:cNvPr id="11" name="Text 7"/>
          <p:cNvSpPr/>
          <p:nvPr/>
        </p:nvSpPr>
        <p:spPr>
          <a:xfrm>
            <a:off x="614363" y="2462213"/>
            <a:ext cx="2362200" cy="252413"/>
          </a:xfrm>
          <a:prstGeom prst="rect">
            <a:avLst/>
          </a:prstGeom>
          <a:noFill/>
          <a:ln/>
        </p:spPr>
        <p:txBody>
          <a:bodyPr vert="horz" wrap="square" lIns="0" tIns="0" rIns="0" bIns="0" rtlCol="0" anchor="ctr"/>
          <a:lstStyle/>
          <a:p>
            <a:pPr marL="0" indent="0" algn="r">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传统方式局限</a:t>
            </a:r>
            <a:endParaRPr lang="en-US" sz="1200" dirty="0"/>
          </a:p>
        </p:txBody>
      </p:sp>
      <p:sp>
        <p:nvSpPr>
          <p:cNvPr id="12" name="Text 8"/>
          <p:cNvSpPr/>
          <p:nvPr/>
        </p:nvSpPr>
        <p:spPr>
          <a:xfrm>
            <a:off x="614363" y="2752725"/>
            <a:ext cx="2362200" cy="457200"/>
          </a:xfrm>
          <a:prstGeom prst="rect">
            <a:avLst/>
          </a:prstGeom>
          <a:noFill/>
          <a:ln/>
        </p:spPr>
        <p:txBody>
          <a:bodyPr vert="horz" wrap="square" lIns="0" tIns="0" rIns="0" bIns="0" rtlCol="0" anchor="ctr"/>
          <a:lstStyle/>
          <a:p>
            <a:pPr marL="0" indent="0" algn="r">
              <a:lnSpc>
                <a:spcPts val="1650"/>
              </a:lnSpc>
              <a:buNone/>
            </a:pPr>
            <a:r>
              <a:rPr lang="en-US" sz="1050" dirty="0" err="1">
                <a:solidFill>
                  <a:srgbClr val="666666"/>
                </a:solidFill>
                <a:latin typeface="Microsoft YaHei" pitchFamily="34" charset="0"/>
                <a:ea typeface="Microsoft YaHei" pitchFamily="34" charset="-122"/>
                <a:cs typeface="Microsoft YaHei" pitchFamily="34" charset="-120"/>
              </a:rPr>
              <a:t>传统的健康监测手段效率低、成本高</a:t>
            </a:r>
            <a:r>
              <a:rPr lang="zh-CN" altLang="en-US" sz="1050" dirty="0">
                <a:solidFill>
                  <a:srgbClr val="666666"/>
                </a:solidFill>
                <a:latin typeface="Microsoft YaHei" pitchFamily="34" charset="0"/>
                <a:ea typeface="Microsoft YaHei" pitchFamily="34" charset="-122"/>
                <a:cs typeface="Microsoft YaHei" pitchFamily="34" charset="-120"/>
              </a:rPr>
              <a:t>。</a:t>
            </a:r>
            <a:endParaRPr lang="en-US" sz="1050" dirty="0"/>
          </a:p>
        </p:txBody>
      </p:sp>
      <p:sp>
        <p:nvSpPr>
          <p:cNvPr id="13" name="Text 9"/>
          <p:cNvSpPr/>
          <p:nvPr/>
        </p:nvSpPr>
        <p:spPr>
          <a:xfrm>
            <a:off x="614363" y="1428750"/>
            <a:ext cx="2362200" cy="252413"/>
          </a:xfrm>
          <a:prstGeom prst="rect">
            <a:avLst/>
          </a:prstGeom>
          <a:noFill/>
          <a:ln/>
        </p:spPr>
        <p:txBody>
          <a:bodyPr vert="horz" wrap="square" lIns="0" tIns="0" rIns="0" bIns="0" rtlCol="0" anchor="ctr"/>
          <a:lstStyle/>
          <a:p>
            <a:pPr marL="0" indent="0" algn="r">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兽医资源稀缺</a:t>
            </a:r>
            <a:endParaRPr lang="en-US" sz="1200" dirty="0"/>
          </a:p>
        </p:txBody>
      </p:sp>
      <p:sp>
        <p:nvSpPr>
          <p:cNvPr id="14" name="Text 10"/>
          <p:cNvSpPr/>
          <p:nvPr/>
        </p:nvSpPr>
        <p:spPr>
          <a:xfrm>
            <a:off x="614363" y="1719263"/>
            <a:ext cx="2362200" cy="666750"/>
          </a:xfrm>
          <a:prstGeom prst="rect">
            <a:avLst/>
          </a:prstGeom>
          <a:noFill/>
          <a:ln/>
        </p:spPr>
        <p:txBody>
          <a:bodyPr vert="horz" wrap="square" lIns="0" tIns="0" rIns="0" bIns="0" rtlCol="0" anchor="ctr"/>
          <a:lstStyle/>
          <a:p>
            <a:pPr marL="0" indent="0" algn="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专业兽医数量有限，人工诊断效率低下，影响了疾病的早期发现与及时控制。</a:t>
            </a:r>
            <a:endParaRPr lang="en-US" sz="1050" dirty="0"/>
          </a:p>
        </p:txBody>
      </p:sp>
      <p:sp>
        <p:nvSpPr>
          <p:cNvPr id="15" name="Text 11"/>
          <p:cNvSpPr/>
          <p:nvPr/>
        </p:nvSpPr>
        <p:spPr>
          <a:xfrm>
            <a:off x="6167437" y="2050256"/>
            <a:ext cx="2362200" cy="252413"/>
          </a:xfrm>
          <a:prstGeom prst="rect">
            <a:avLst/>
          </a:prstGeom>
          <a:noFill/>
          <a:ln/>
        </p:spPr>
        <p:txBody>
          <a:bodyPr vert="horz" wrap="square" lIns="0" tIns="0" rIns="0" bIns="0" rtlCol="0" anchor="ctr"/>
          <a:lstStyle/>
          <a:p>
            <a:pPr marL="0" indent="0" algn="l">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AI技术应用</a:t>
            </a:r>
            <a:endParaRPr lang="en-US" sz="1200" dirty="0"/>
          </a:p>
        </p:txBody>
      </p:sp>
      <p:sp>
        <p:nvSpPr>
          <p:cNvPr id="16" name="Text 12"/>
          <p:cNvSpPr/>
          <p:nvPr/>
        </p:nvSpPr>
        <p:spPr>
          <a:xfrm>
            <a:off x="6167437" y="2340769"/>
            <a:ext cx="2362200"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人工智能和深度学习技术的发展为自动化疾病检测提供了新的解决方案。</a:t>
            </a:r>
            <a:endParaRPr lang="en-US" sz="1050" dirty="0"/>
          </a:p>
        </p:txBody>
      </p:sp>
      <p:sp>
        <p:nvSpPr>
          <p:cNvPr id="17" name="Text 13"/>
          <p:cNvSpPr/>
          <p:nvPr/>
        </p:nvSpPr>
        <p:spPr>
          <a:xfrm>
            <a:off x="6167437" y="2874169"/>
            <a:ext cx="2362200" cy="252413"/>
          </a:xfrm>
          <a:prstGeom prst="rect">
            <a:avLst/>
          </a:prstGeom>
          <a:noFill/>
          <a:ln/>
        </p:spPr>
        <p:txBody>
          <a:bodyPr vert="horz" wrap="square" lIns="0" tIns="0" rIns="0" bIns="0" rtlCol="0" anchor="ctr"/>
          <a:lstStyle/>
          <a:p>
            <a:pPr marL="0" indent="0" algn="l">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自动化疾病检测</a:t>
            </a:r>
            <a:endParaRPr lang="en-US" sz="1200" dirty="0"/>
          </a:p>
        </p:txBody>
      </p:sp>
      <p:sp>
        <p:nvSpPr>
          <p:cNvPr id="18" name="Text 14"/>
          <p:cNvSpPr/>
          <p:nvPr/>
        </p:nvSpPr>
        <p:spPr>
          <a:xfrm>
            <a:off x="6167437" y="3164681"/>
            <a:ext cx="2362200" cy="457200"/>
          </a:xfrm>
          <a:prstGeom prst="rect">
            <a:avLst/>
          </a:prstGeom>
          <a:noFill/>
          <a:ln/>
        </p:spPr>
        <p:txBody>
          <a:bodyPr vert="horz" wrap="square" lIns="0" tIns="0" rIns="0" bIns="0" rtlCol="0" anchor="ctr"/>
          <a:lstStyle/>
          <a:p>
            <a:pPr marL="0" indent="0" algn="l">
              <a:lnSpc>
                <a:spcPts val="1650"/>
              </a:lnSpc>
              <a:buNone/>
            </a:pPr>
            <a:r>
              <a:rPr lang="en-US" sz="1050" dirty="0" err="1">
                <a:solidFill>
                  <a:srgbClr val="666666"/>
                </a:solidFill>
                <a:latin typeface="Microsoft YaHei" pitchFamily="34" charset="0"/>
                <a:ea typeface="Microsoft YaHei" pitchFamily="34" charset="-122"/>
                <a:cs typeface="Microsoft YaHei" pitchFamily="34" charset="-120"/>
              </a:rPr>
              <a:t>实现疾病的自动识别与预警，提高监测效率和准确性</a:t>
            </a:r>
            <a:r>
              <a:rPr lang="en-US" sz="1050" dirty="0">
                <a:solidFill>
                  <a:srgbClr val="666666"/>
                </a:solidFill>
                <a:latin typeface="Microsoft YaHei" pitchFamily="34" charset="0"/>
                <a:ea typeface="Microsoft YaHei" pitchFamily="34" charset="-122"/>
                <a:cs typeface="Microsoft YaHei" pitchFamily="34" charset="-120"/>
              </a:rPr>
              <a:t>。</a:t>
            </a:r>
            <a:endParaRPr lang="en-US" sz="1050" dirty="0"/>
          </a:p>
        </p:txBody>
      </p:sp>
      <p:sp>
        <p:nvSpPr>
          <p:cNvPr id="19" name="Text 15"/>
          <p:cNvSpPr/>
          <p:nvPr/>
        </p:nvSpPr>
        <p:spPr>
          <a:xfrm>
            <a:off x="6167437" y="3698081"/>
            <a:ext cx="2362200" cy="252413"/>
          </a:xfrm>
          <a:prstGeom prst="rect">
            <a:avLst/>
          </a:prstGeom>
          <a:noFill/>
          <a:ln/>
        </p:spPr>
        <p:txBody>
          <a:bodyPr vert="horz" wrap="square" lIns="0" tIns="0" rIns="0" bIns="0" rtlCol="0" anchor="ctr"/>
          <a:lstStyle/>
          <a:p>
            <a:pPr marL="0" indent="0" algn="l">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智慧农业转型</a:t>
            </a:r>
            <a:endParaRPr lang="en-US" sz="1200" dirty="0"/>
          </a:p>
        </p:txBody>
      </p:sp>
      <p:sp>
        <p:nvSpPr>
          <p:cNvPr id="20" name="Text 16"/>
          <p:cNvSpPr/>
          <p:nvPr/>
        </p:nvSpPr>
        <p:spPr>
          <a:xfrm>
            <a:off x="6167437" y="3988594"/>
            <a:ext cx="2362200" cy="457200"/>
          </a:xfrm>
          <a:prstGeom prst="rect">
            <a:avLst/>
          </a:prstGeom>
          <a:noFill/>
          <a:ln/>
        </p:spPr>
        <p:txBody>
          <a:bodyPr vert="horz" wrap="square" lIns="0" tIns="0" rIns="0" bIns="0" rtlCol="0" anchor="ctr"/>
          <a:lstStyle/>
          <a:p>
            <a:pPr marL="0" indent="0" algn="l">
              <a:lnSpc>
                <a:spcPts val="1650"/>
              </a:lnSpc>
              <a:buNone/>
            </a:pPr>
            <a:r>
              <a:rPr lang="en-US" sz="1050" dirty="0" err="1">
                <a:solidFill>
                  <a:srgbClr val="666666"/>
                </a:solidFill>
                <a:latin typeface="Microsoft YaHei" pitchFamily="34" charset="0"/>
                <a:ea typeface="Microsoft YaHei" pitchFamily="34" charset="-122"/>
                <a:cs typeface="Microsoft YaHei" pitchFamily="34" charset="-120"/>
              </a:rPr>
              <a:t>推动了畜牧业向智慧农业的转型，促进了行业的可持续发展</a:t>
            </a:r>
            <a:r>
              <a:rPr lang="en-US" sz="1050" dirty="0">
                <a:solidFill>
                  <a:srgbClr val="666666"/>
                </a:solidFill>
                <a:latin typeface="Microsoft YaHei" pitchFamily="34" charset="0"/>
                <a:ea typeface="Microsoft YaHei" pitchFamily="34" charset="-122"/>
                <a:cs typeface="Microsoft YaHei" pitchFamily="34" charset="-120"/>
              </a:rPr>
              <a:t>。</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LID4096"/>
          </a:p>
        </p:txBody>
      </p:sp>
      <p:pic>
        <p:nvPicPr>
          <p:cNvPr id="3" name="Image 0" descr="preencoded.png"/>
          <p:cNvPicPr>
            <a:picLocks noChangeAspect="1"/>
          </p:cNvPicPr>
          <p:nvPr/>
        </p:nvPicPr>
        <p:blipFill>
          <a:blip r:embed="rId3"/>
          <a:srcRect/>
          <a:stretch/>
        </p:blipFill>
        <p:spPr>
          <a:xfrm>
            <a:off x="0" y="0"/>
            <a:ext cx="9144000" cy="5143500"/>
          </a:xfrm>
          <a:prstGeom prst="rect">
            <a:avLst/>
          </a:prstGeom>
        </p:spPr>
      </p:pic>
      <p:pic>
        <p:nvPicPr>
          <p:cNvPr id="4" name="Image 1" descr="preencoded.png"/>
          <p:cNvPicPr>
            <a:picLocks noChangeAspect="1"/>
          </p:cNvPicPr>
          <p:nvPr/>
        </p:nvPicPr>
        <p:blipFill>
          <a:blip r:embed="rId4"/>
          <a:srcRect t="3571" b="3571"/>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err="1">
                <a:solidFill>
                  <a:srgbClr val="000000"/>
                </a:solidFill>
                <a:latin typeface="Microsoft YaHei" pitchFamily="34" charset="0"/>
                <a:ea typeface="Microsoft YaHei" pitchFamily="34" charset="-122"/>
                <a:cs typeface="Microsoft YaHei" pitchFamily="34" charset="-120"/>
              </a:rPr>
              <a:t>目标</a:t>
            </a:r>
            <a:endParaRPr lang="en-US" sz="2250" dirty="0"/>
          </a:p>
        </p:txBody>
      </p:sp>
      <p:sp>
        <p:nvSpPr>
          <p:cNvPr id="6"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p:blipFill>
        <p:spPr>
          <a:xfrm>
            <a:off x="428625" y="1504950"/>
            <a:ext cx="8286750" cy="3524250"/>
          </a:xfrm>
          <a:prstGeom prst="rect">
            <a:avLst/>
          </a:prstGeom>
        </p:spPr>
      </p:pic>
      <p:sp>
        <p:nvSpPr>
          <p:cNvPr id="8" name="Text 3"/>
          <p:cNvSpPr/>
          <p:nvPr/>
        </p:nvSpPr>
        <p:spPr>
          <a:xfrm>
            <a:off x="3657599" y="2076450"/>
            <a:ext cx="1828801" cy="323850"/>
          </a:xfrm>
          <a:prstGeom prst="rect">
            <a:avLst/>
          </a:prstGeom>
          <a:noFill/>
          <a:ln/>
        </p:spPr>
        <p:txBody>
          <a:bodyPr vert="horz" wrap="square" lIns="0" tIns="0" rIns="0" bIns="0" rtlCol="0" anchor="ctr"/>
          <a:lstStyle/>
          <a:p>
            <a:pPr marL="0" indent="0" algn="ctr">
              <a:lnSpc>
                <a:spcPts val="1650"/>
              </a:lnSpc>
              <a:buNone/>
            </a:pPr>
            <a:r>
              <a:rPr lang="zh-CN" altLang="en-US" sz="1650" b="1" dirty="0">
                <a:solidFill>
                  <a:srgbClr val="FFFFFF"/>
                </a:solidFill>
                <a:latin typeface="Microsoft YaHei" pitchFamily="34" charset="0"/>
                <a:ea typeface="Microsoft YaHei" pitchFamily="34" charset="-122"/>
                <a:cs typeface="Microsoft YaHei" pitchFamily="34" charset="-120"/>
              </a:rPr>
              <a:t>病羊风险预测</a:t>
            </a:r>
            <a:r>
              <a:rPr lang="en-US" sz="1650" b="1" dirty="0" err="1">
                <a:solidFill>
                  <a:srgbClr val="FFFFFF"/>
                </a:solidFill>
                <a:latin typeface="Microsoft YaHei" pitchFamily="34" charset="0"/>
                <a:ea typeface="Microsoft YaHei" pitchFamily="34" charset="-122"/>
                <a:cs typeface="Microsoft YaHei" pitchFamily="34" charset="-120"/>
              </a:rPr>
              <a:t>系统</a:t>
            </a:r>
            <a:endParaRPr lang="en-US" sz="1650" dirty="0"/>
          </a:p>
        </p:txBody>
      </p:sp>
      <p:sp>
        <p:nvSpPr>
          <p:cNvPr id="9" name="Text 4"/>
          <p:cNvSpPr/>
          <p:nvPr/>
        </p:nvSpPr>
        <p:spPr>
          <a:xfrm>
            <a:off x="1066800" y="3429000"/>
            <a:ext cx="1076325" cy="304800"/>
          </a:xfrm>
          <a:prstGeom prst="rect">
            <a:avLst/>
          </a:prstGeom>
          <a:noFill/>
          <a:ln/>
        </p:spPr>
        <p:txBody>
          <a:bodyPr vert="horz" wrap="square" lIns="0" tIns="0" rIns="0" bIns="0" rtlCol="0" anchor="ctr"/>
          <a:lstStyle/>
          <a:p>
            <a:pPr marL="0" indent="0" algn="ctr">
              <a:lnSpc>
                <a:spcPts val="1500"/>
              </a:lnSpc>
              <a:buNone/>
            </a:pPr>
            <a:r>
              <a:rPr lang="en-US" sz="1500" b="1" dirty="0">
                <a:solidFill>
                  <a:srgbClr val="FFFFFF"/>
                </a:solidFill>
                <a:latin typeface="Microsoft YaHei" pitchFamily="34" charset="0"/>
                <a:ea typeface="Microsoft YaHei" pitchFamily="34" charset="-122"/>
                <a:cs typeface="Microsoft YaHei" pitchFamily="34" charset="-120"/>
              </a:rPr>
              <a:t>目标明确</a:t>
            </a:r>
            <a:endParaRPr lang="en-US" sz="1500" dirty="0"/>
          </a:p>
        </p:txBody>
      </p:sp>
      <p:sp>
        <p:nvSpPr>
          <p:cNvPr id="10" name="Text 5"/>
          <p:cNvSpPr/>
          <p:nvPr/>
        </p:nvSpPr>
        <p:spPr>
          <a:xfrm>
            <a:off x="1366838" y="4057650"/>
            <a:ext cx="1671002"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开发系统自动检测绵羊疾病</a:t>
            </a:r>
            <a:endParaRPr lang="en-US" sz="1050" dirty="0"/>
          </a:p>
        </p:txBody>
      </p:sp>
      <p:sp>
        <p:nvSpPr>
          <p:cNvPr id="11" name="Text 6"/>
          <p:cNvSpPr/>
          <p:nvPr/>
        </p:nvSpPr>
        <p:spPr>
          <a:xfrm>
            <a:off x="1366838" y="4552950"/>
            <a:ext cx="1823402"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提升诊断效率，减少专业依赖</a:t>
            </a:r>
            <a:endParaRPr lang="en-US" sz="1050" dirty="0"/>
          </a:p>
        </p:txBody>
      </p:sp>
      <p:sp>
        <p:nvSpPr>
          <p:cNvPr id="12" name="Text 7"/>
          <p:cNvSpPr/>
          <p:nvPr/>
        </p:nvSpPr>
        <p:spPr>
          <a:xfrm>
            <a:off x="3733800" y="3429000"/>
            <a:ext cx="1076325" cy="304800"/>
          </a:xfrm>
          <a:prstGeom prst="rect">
            <a:avLst/>
          </a:prstGeom>
          <a:noFill/>
          <a:ln/>
        </p:spPr>
        <p:txBody>
          <a:bodyPr vert="horz" wrap="square" lIns="0" tIns="0" rIns="0" bIns="0" rtlCol="0" anchor="ctr"/>
          <a:lstStyle/>
          <a:p>
            <a:pPr marL="0" indent="0" algn="ctr">
              <a:lnSpc>
                <a:spcPts val="1500"/>
              </a:lnSpc>
              <a:buNone/>
            </a:pPr>
            <a:r>
              <a:rPr lang="en-US" sz="1500" b="1" dirty="0">
                <a:solidFill>
                  <a:srgbClr val="FFFFFF"/>
                </a:solidFill>
                <a:latin typeface="Microsoft YaHei" pitchFamily="34" charset="0"/>
                <a:ea typeface="Microsoft YaHei" pitchFamily="34" charset="-122"/>
                <a:cs typeface="Microsoft YaHei" pitchFamily="34" charset="-120"/>
              </a:rPr>
              <a:t>意义深远</a:t>
            </a:r>
            <a:endParaRPr lang="en-US" sz="1500" dirty="0"/>
          </a:p>
        </p:txBody>
      </p:sp>
      <p:sp>
        <p:nvSpPr>
          <p:cNvPr id="13" name="Text 8"/>
          <p:cNvSpPr/>
          <p:nvPr/>
        </p:nvSpPr>
        <p:spPr>
          <a:xfrm>
            <a:off x="4033838" y="4057650"/>
            <a:ext cx="2072324"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优化资源利用，提高健康管理水平</a:t>
            </a:r>
            <a:endParaRPr lang="en-US" sz="1050" dirty="0"/>
          </a:p>
        </p:txBody>
      </p:sp>
      <p:sp>
        <p:nvSpPr>
          <p:cNvPr id="14" name="Text 9"/>
          <p:cNvSpPr/>
          <p:nvPr/>
        </p:nvSpPr>
        <p:spPr>
          <a:xfrm>
            <a:off x="4033838" y="4552950"/>
            <a:ext cx="1504950" cy="2476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推动现代农业智能化进程</a:t>
            </a:r>
            <a:endParaRPr lang="en-US" sz="1050" dirty="0"/>
          </a:p>
        </p:txBody>
      </p:sp>
      <p:sp>
        <p:nvSpPr>
          <p:cNvPr id="15" name="Text 10"/>
          <p:cNvSpPr/>
          <p:nvPr/>
        </p:nvSpPr>
        <p:spPr>
          <a:xfrm>
            <a:off x="6400800" y="3429000"/>
            <a:ext cx="1076325" cy="304800"/>
          </a:xfrm>
          <a:prstGeom prst="rect">
            <a:avLst/>
          </a:prstGeom>
          <a:noFill/>
          <a:ln/>
        </p:spPr>
        <p:txBody>
          <a:bodyPr vert="horz" wrap="square" lIns="0" tIns="0" rIns="0" bIns="0" rtlCol="0" anchor="ctr"/>
          <a:lstStyle/>
          <a:p>
            <a:pPr marL="0" indent="0" algn="ctr">
              <a:lnSpc>
                <a:spcPts val="1500"/>
              </a:lnSpc>
              <a:buNone/>
            </a:pPr>
            <a:r>
              <a:rPr lang="en-US" sz="1500" b="1" dirty="0">
                <a:solidFill>
                  <a:srgbClr val="FFFFFF"/>
                </a:solidFill>
                <a:latin typeface="Microsoft YaHei" pitchFamily="34" charset="0"/>
                <a:ea typeface="Microsoft YaHei" pitchFamily="34" charset="-122"/>
                <a:cs typeface="Microsoft YaHei" pitchFamily="34" charset="-120"/>
              </a:rPr>
              <a:t>创新实践</a:t>
            </a:r>
            <a:endParaRPr lang="en-US" sz="1500" dirty="0"/>
          </a:p>
        </p:txBody>
      </p:sp>
      <p:sp>
        <p:nvSpPr>
          <p:cNvPr id="16" name="Text 11"/>
          <p:cNvSpPr/>
          <p:nvPr/>
        </p:nvSpPr>
        <p:spPr>
          <a:xfrm>
            <a:off x="6700838" y="4057650"/>
            <a:ext cx="2199322"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结合理论与实践，培养独立思考能力</a:t>
            </a:r>
            <a:endParaRPr lang="en-US" sz="1050" dirty="0"/>
          </a:p>
        </p:txBody>
      </p:sp>
      <p:sp>
        <p:nvSpPr>
          <p:cNvPr id="17" name="Text 12"/>
          <p:cNvSpPr/>
          <p:nvPr/>
        </p:nvSpPr>
        <p:spPr>
          <a:xfrm>
            <a:off x="6700837" y="4552950"/>
            <a:ext cx="2199321"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探索深度学习在农业领域的应用潜力</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a:ln/>
        </p:spPr>
        <p:txBody>
          <a:bodyPr vert="horz" wrap="square" lIns="0" tIns="0" rIns="0" bIns="0" rtlCol="0" anchor="ctr"/>
          <a:lstStyle/>
          <a:p>
            <a:pPr marL="0" indent="0" algn="l">
              <a:lnSpc>
                <a:spcPts val="5250"/>
              </a:lnSpc>
              <a:buNone/>
            </a:pPr>
            <a:r>
              <a:rPr lang="en-US" sz="3750" b="1" dirty="0">
                <a:solidFill>
                  <a:srgbClr val="000000"/>
                </a:solidFill>
                <a:latin typeface="Microsoft YaHei" pitchFamily="34" charset="0"/>
                <a:ea typeface="Microsoft YaHei" pitchFamily="34" charset="-122"/>
                <a:cs typeface="Microsoft YaHei" pitchFamily="34" charset="-120"/>
              </a:rPr>
              <a:t>技术实现</a:t>
            </a:r>
            <a:endParaRPr lang="en-US" sz="3750" dirty="0"/>
          </a:p>
        </p:txBody>
      </p:sp>
      <p:sp>
        <p:nvSpPr>
          <p:cNvPr id="4" name="Shape 1"/>
          <p:cNvSpPr/>
          <p:nvPr/>
        </p:nvSpPr>
        <p:spPr>
          <a:xfrm>
            <a:off x="571500" y="4157662"/>
            <a:ext cx="4762500" cy="14288"/>
          </a:xfrm>
          <a:prstGeom prst="rect">
            <a:avLst/>
          </a:prstGeom>
          <a:solidFill>
            <a:srgbClr val="000000">
              <a:alpha val="30000"/>
            </a:srgbClr>
          </a:solidFill>
          <a:ln/>
        </p:spPr>
        <p:txBody>
          <a:bodyPr/>
          <a:lstStyle/>
          <a:p>
            <a:endParaRPr lang="LID4096"/>
          </a:p>
        </p:txBody>
      </p:sp>
      <p:sp>
        <p:nvSpPr>
          <p:cNvPr id="5" name="Text 2"/>
          <p:cNvSpPr/>
          <p:nvPr/>
        </p:nvSpPr>
        <p:spPr>
          <a:xfrm>
            <a:off x="571500" y="4362450"/>
            <a:ext cx="4762500" cy="209550"/>
          </a:xfrm>
          <a:prstGeom prst="rect">
            <a:avLst/>
          </a:prstGeom>
          <a:noFill/>
          <a:ln/>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a:ln/>
        </p:spPr>
        <p:txBody>
          <a:bodyPr vert="horz" wrap="square" lIns="0" tIns="0" rIns="0" bIns="0" rtlCol="0" anchor="ctr"/>
          <a:lstStyle/>
          <a:p>
            <a:pPr marL="0" indent="0" algn="ctr">
              <a:lnSpc>
                <a:spcPts val="22500"/>
              </a:lnSpc>
              <a:buNone/>
            </a:pPr>
            <a:r>
              <a:rPr lang="en-US" sz="22500" b="1" dirty="0">
                <a:solidFill>
                  <a:srgbClr val="2745FF"/>
                </a:solidFill>
                <a:latin typeface="Microsoft YaHei" pitchFamily="34" charset="0"/>
                <a:ea typeface="Microsoft YaHei" pitchFamily="34" charset="-122"/>
                <a:cs typeface="Microsoft YaHei" pitchFamily="34" charset="-120"/>
              </a:rPr>
              <a:t>02</a:t>
            </a:r>
            <a:endParaRPr lang="en-US" sz="22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LID4096"/>
          </a:p>
        </p:txBody>
      </p:sp>
      <p:pic>
        <p:nvPicPr>
          <p:cNvPr id="3" name="Image 0" descr="preencoded.png"/>
          <p:cNvPicPr>
            <a:picLocks noChangeAspect="1"/>
          </p:cNvPicPr>
          <p:nvPr/>
        </p:nvPicPr>
        <p:blipFill>
          <a:blip r:embed="rId3"/>
          <a:src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000000"/>
                </a:solidFill>
                <a:latin typeface="Microsoft YaHei" pitchFamily="34" charset="0"/>
                <a:ea typeface="Microsoft YaHei" pitchFamily="34" charset="-122"/>
                <a:cs typeface="Microsoft YaHei" pitchFamily="34" charset="-120"/>
              </a:rPr>
              <a:t>开发环境与工具</a:t>
            </a:r>
            <a:endParaRPr lang="en-US" sz="2250" dirty="0"/>
          </a:p>
        </p:txBody>
      </p:sp>
      <p:sp>
        <p:nvSpPr>
          <p:cNvPr id="5"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p:blipFill>
        <p:spPr>
          <a:xfrm>
            <a:off x="428625" y="1409700"/>
            <a:ext cx="8286750" cy="3467100"/>
          </a:xfrm>
          <a:prstGeom prst="rect">
            <a:avLst/>
          </a:prstGeom>
        </p:spPr>
      </p:pic>
      <p:sp>
        <p:nvSpPr>
          <p:cNvPr id="7" name="Text 3"/>
          <p:cNvSpPr/>
          <p:nvPr/>
        </p:nvSpPr>
        <p:spPr>
          <a:xfrm>
            <a:off x="885825" y="2445544"/>
            <a:ext cx="1643063" cy="361950"/>
          </a:xfrm>
          <a:prstGeom prst="rect">
            <a:avLst/>
          </a:prstGeom>
          <a:noFill/>
          <a:ln/>
        </p:spPr>
        <p:txBody>
          <a:bodyPr vert="horz" wrap="square" lIns="0" tIns="0" rIns="0" bIns="0" rtlCol="0" anchor="ctr"/>
          <a:lstStyle/>
          <a:p>
            <a:pPr marL="0" indent="0" algn="ctr">
              <a:lnSpc>
                <a:spcPts val="2550"/>
              </a:lnSpc>
              <a:buNone/>
            </a:pPr>
            <a:r>
              <a:rPr lang="en-US" sz="1875" b="1" dirty="0">
                <a:solidFill>
                  <a:srgbClr val="FFFFFF"/>
                </a:solidFill>
                <a:latin typeface="Microsoft YaHei" pitchFamily="34" charset="0"/>
                <a:ea typeface="Microsoft YaHei" pitchFamily="34" charset="-122"/>
                <a:cs typeface="Microsoft YaHei" pitchFamily="34" charset="-120"/>
              </a:rPr>
              <a:t>01</a:t>
            </a:r>
            <a:endParaRPr lang="en-US" sz="1875" dirty="0"/>
          </a:p>
        </p:txBody>
      </p:sp>
      <p:sp>
        <p:nvSpPr>
          <p:cNvPr id="8" name="Text 4"/>
          <p:cNvSpPr/>
          <p:nvPr/>
        </p:nvSpPr>
        <p:spPr>
          <a:xfrm>
            <a:off x="828675" y="2997994"/>
            <a:ext cx="1700213" cy="252413"/>
          </a:xfrm>
          <a:prstGeom prst="rect">
            <a:avLst/>
          </a:prstGeom>
          <a:noFill/>
          <a:ln/>
        </p:spPr>
        <p:txBody>
          <a:bodyPr vert="horz" wrap="square" lIns="0" tIns="0" rIns="0" bIns="0" rtlCol="0" anchor="ctr"/>
          <a:lstStyle/>
          <a:p>
            <a:pPr marL="0" indent="0" algn="ctr">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操作系统</a:t>
            </a:r>
            <a:endParaRPr lang="en-US" sz="1200" dirty="0"/>
          </a:p>
        </p:txBody>
      </p:sp>
      <p:sp>
        <p:nvSpPr>
          <p:cNvPr id="9" name="Text 5"/>
          <p:cNvSpPr/>
          <p:nvPr/>
        </p:nvSpPr>
        <p:spPr>
          <a:xfrm>
            <a:off x="828675" y="3288506"/>
            <a:ext cx="1700213" cy="457200"/>
          </a:xfrm>
          <a:prstGeom prst="rect">
            <a:avLst/>
          </a:prstGeom>
          <a:noFill/>
          <a:ln/>
        </p:spPr>
        <p:txBody>
          <a:bodyPr vert="horz" wrap="square" lIns="0" tIns="0" rIns="0" bIns="0" rtlCol="0" anchor="ctr"/>
          <a:lstStyle/>
          <a:p>
            <a:pPr marL="0" indent="0" algn="ctr">
              <a:lnSpc>
                <a:spcPts val="1650"/>
              </a:lnSpc>
              <a:buNone/>
            </a:pPr>
            <a:r>
              <a:rPr lang="en-US" sz="1050" dirty="0" err="1">
                <a:solidFill>
                  <a:srgbClr val="666666"/>
                </a:solidFill>
                <a:latin typeface="Microsoft YaHei" pitchFamily="34" charset="0"/>
                <a:ea typeface="Microsoft YaHei" pitchFamily="34" charset="-122"/>
                <a:cs typeface="Microsoft YaHei" pitchFamily="34" charset="-120"/>
              </a:rPr>
              <a:t>采用Windows</a:t>
            </a:r>
            <a:r>
              <a:rPr lang="en-US" sz="1050" dirty="0">
                <a:solidFill>
                  <a:srgbClr val="666666"/>
                </a:solidFill>
                <a:latin typeface="Microsoft YaHei" pitchFamily="34" charset="0"/>
                <a:ea typeface="Microsoft YaHei" pitchFamily="34" charset="-122"/>
                <a:cs typeface="Microsoft YaHei" pitchFamily="34" charset="-120"/>
              </a:rPr>
              <a:t> 11</a:t>
            </a:r>
            <a:endParaRPr lang="en-US" sz="1050" dirty="0"/>
          </a:p>
        </p:txBody>
      </p:sp>
      <p:sp>
        <p:nvSpPr>
          <p:cNvPr id="10" name="Text 6"/>
          <p:cNvSpPr/>
          <p:nvPr/>
        </p:nvSpPr>
        <p:spPr>
          <a:xfrm>
            <a:off x="2814638" y="2445544"/>
            <a:ext cx="1643063" cy="361950"/>
          </a:xfrm>
          <a:prstGeom prst="rect">
            <a:avLst/>
          </a:prstGeom>
          <a:noFill/>
          <a:ln/>
        </p:spPr>
        <p:txBody>
          <a:bodyPr vert="horz" wrap="square" lIns="0" tIns="0" rIns="0" bIns="0" rtlCol="0" anchor="ctr"/>
          <a:lstStyle/>
          <a:p>
            <a:pPr marL="0" indent="0" algn="ctr">
              <a:lnSpc>
                <a:spcPts val="2550"/>
              </a:lnSpc>
              <a:buNone/>
            </a:pPr>
            <a:r>
              <a:rPr lang="en-US" sz="1875" b="1" dirty="0">
                <a:solidFill>
                  <a:srgbClr val="FFFFFF"/>
                </a:solidFill>
                <a:latin typeface="Microsoft YaHei" pitchFamily="34" charset="0"/>
                <a:ea typeface="Microsoft YaHei" pitchFamily="34" charset="-122"/>
                <a:cs typeface="Microsoft YaHei" pitchFamily="34" charset="-120"/>
              </a:rPr>
              <a:t>02</a:t>
            </a:r>
            <a:endParaRPr lang="en-US" sz="1875" dirty="0"/>
          </a:p>
        </p:txBody>
      </p:sp>
      <p:sp>
        <p:nvSpPr>
          <p:cNvPr id="11" name="Text 7"/>
          <p:cNvSpPr/>
          <p:nvPr/>
        </p:nvSpPr>
        <p:spPr>
          <a:xfrm>
            <a:off x="2757488" y="2997994"/>
            <a:ext cx="1700213" cy="252413"/>
          </a:xfrm>
          <a:prstGeom prst="rect">
            <a:avLst/>
          </a:prstGeom>
          <a:noFill/>
          <a:ln/>
        </p:spPr>
        <p:txBody>
          <a:bodyPr vert="horz" wrap="square" lIns="0" tIns="0" rIns="0" bIns="0" rtlCol="0" anchor="ctr"/>
          <a:lstStyle/>
          <a:p>
            <a:pPr marL="0" indent="0" algn="ctr">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开发环境</a:t>
            </a:r>
            <a:endParaRPr lang="en-US" sz="1200" dirty="0"/>
          </a:p>
        </p:txBody>
      </p:sp>
      <p:sp>
        <p:nvSpPr>
          <p:cNvPr id="12" name="Text 8"/>
          <p:cNvSpPr/>
          <p:nvPr/>
        </p:nvSpPr>
        <p:spPr>
          <a:xfrm>
            <a:off x="2757488" y="3288506"/>
            <a:ext cx="1700213" cy="457200"/>
          </a:xfrm>
          <a:prstGeom prst="rect">
            <a:avLst/>
          </a:prstGeom>
          <a:noFill/>
          <a:ln/>
        </p:spPr>
        <p:txBody>
          <a:bodyPr vert="horz" wrap="square" lIns="0" tIns="0" rIns="0" bIns="0" rtlCol="0" anchor="ctr"/>
          <a:lstStyle/>
          <a:p>
            <a:pPr marL="0" indent="0" algn="ctr">
              <a:lnSpc>
                <a:spcPts val="1650"/>
              </a:lnSpc>
              <a:buNone/>
            </a:pPr>
            <a:r>
              <a:rPr lang="en-US" sz="1050" dirty="0" err="1">
                <a:solidFill>
                  <a:srgbClr val="666666"/>
                </a:solidFill>
                <a:latin typeface="Microsoft YaHei" pitchFamily="34" charset="0"/>
                <a:ea typeface="Microsoft YaHei" pitchFamily="34" charset="-122"/>
                <a:cs typeface="Microsoft YaHei" pitchFamily="34" charset="-120"/>
              </a:rPr>
              <a:t>使用PyCharm，</a:t>
            </a:r>
            <a:r>
              <a:rPr lang="en-US" altLang="zh-CN" sz="1050" dirty="0" err="1">
                <a:solidFill>
                  <a:srgbClr val="666666"/>
                </a:solidFill>
                <a:latin typeface="Microsoft YaHei" pitchFamily="34" charset="0"/>
                <a:ea typeface="Microsoft YaHei" pitchFamily="34" charset="-122"/>
                <a:cs typeface="Microsoft YaHei" pitchFamily="34" charset="-120"/>
              </a:rPr>
              <a:t>anaconda</a:t>
            </a:r>
            <a:endParaRPr lang="en-US" sz="1050" dirty="0"/>
          </a:p>
        </p:txBody>
      </p:sp>
      <p:sp>
        <p:nvSpPr>
          <p:cNvPr id="13" name="Text 9"/>
          <p:cNvSpPr/>
          <p:nvPr/>
        </p:nvSpPr>
        <p:spPr>
          <a:xfrm>
            <a:off x="4743450" y="2445544"/>
            <a:ext cx="1643063" cy="361950"/>
          </a:xfrm>
          <a:prstGeom prst="rect">
            <a:avLst/>
          </a:prstGeom>
          <a:noFill/>
          <a:ln/>
        </p:spPr>
        <p:txBody>
          <a:bodyPr vert="horz" wrap="square" lIns="0" tIns="0" rIns="0" bIns="0" rtlCol="0" anchor="ctr"/>
          <a:lstStyle/>
          <a:p>
            <a:pPr marL="0" indent="0" algn="ctr">
              <a:lnSpc>
                <a:spcPts val="2550"/>
              </a:lnSpc>
              <a:buNone/>
            </a:pPr>
            <a:r>
              <a:rPr lang="en-US" sz="1875" b="1" dirty="0">
                <a:solidFill>
                  <a:srgbClr val="FFFFFF"/>
                </a:solidFill>
                <a:latin typeface="Microsoft YaHei" pitchFamily="34" charset="0"/>
                <a:ea typeface="Microsoft YaHei" pitchFamily="34" charset="-122"/>
                <a:cs typeface="Microsoft YaHei" pitchFamily="34" charset="-120"/>
              </a:rPr>
              <a:t>03</a:t>
            </a:r>
            <a:endParaRPr lang="en-US" sz="1875" dirty="0"/>
          </a:p>
        </p:txBody>
      </p:sp>
      <p:sp>
        <p:nvSpPr>
          <p:cNvPr id="14" name="Text 10"/>
          <p:cNvSpPr/>
          <p:nvPr/>
        </p:nvSpPr>
        <p:spPr>
          <a:xfrm>
            <a:off x="4686300" y="2997994"/>
            <a:ext cx="1700213" cy="252413"/>
          </a:xfrm>
          <a:prstGeom prst="rect">
            <a:avLst/>
          </a:prstGeom>
          <a:noFill/>
          <a:ln/>
        </p:spPr>
        <p:txBody>
          <a:bodyPr vert="horz" wrap="square" lIns="0" tIns="0" rIns="0" bIns="0" rtlCol="0" anchor="ctr"/>
          <a:lstStyle/>
          <a:p>
            <a:pPr marL="0" indent="0" algn="ctr">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编程语言</a:t>
            </a:r>
            <a:endParaRPr lang="en-US" sz="1200" dirty="0"/>
          </a:p>
        </p:txBody>
      </p:sp>
      <p:sp>
        <p:nvSpPr>
          <p:cNvPr id="15" name="Text 11"/>
          <p:cNvSpPr/>
          <p:nvPr/>
        </p:nvSpPr>
        <p:spPr>
          <a:xfrm>
            <a:off x="4686300" y="3288506"/>
            <a:ext cx="1700213" cy="66675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采用Python 3.9，搭配Tensorflow 2.6.0进行深度学习。</a:t>
            </a:r>
            <a:endParaRPr lang="en-US" sz="1050" dirty="0"/>
          </a:p>
        </p:txBody>
      </p:sp>
      <p:sp>
        <p:nvSpPr>
          <p:cNvPr id="16" name="Text 12"/>
          <p:cNvSpPr/>
          <p:nvPr/>
        </p:nvSpPr>
        <p:spPr>
          <a:xfrm>
            <a:off x="6672263" y="2445544"/>
            <a:ext cx="1643063" cy="361950"/>
          </a:xfrm>
          <a:prstGeom prst="rect">
            <a:avLst/>
          </a:prstGeom>
          <a:noFill/>
          <a:ln/>
        </p:spPr>
        <p:txBody>
          <a:bodyPr vert="horz" wrap="square" lIns="0" tIns="0" rIns="0" bIns="0" rtlCol="0" anchor="ctr"/>
          <a:lstStyle/>
          <a:p>
            <a:pPr marL="0" indent="0" algn="ctr">
              <a:lnSpc>
                <a:spcPts val="2550"/>
              </a:lnSpc>
              <a:buNone/>
            </a:pPr>
            <a:r>
              <a:rPr lang="en-US" sz="1875" b="1" dirty="0">
                <a:solidFill>
                  <a:srgbClr val="FFFFFF"/>
                </a:solidFill>
                <a:latin typeface="Microsoft YaHei" pitchFamily="34" charset="0"/>
                <a:ea typeface="Microsoft YaHei" pitchFamily="34" charset="-122"/>
                <a:cs typeface="Microsoft YaHei" pitchFamily="34" charset="-120"/>
              </a:rPr>
              <a:t>04</a:t>
            </a:r>
            <a:endParaRPr lang="en-US" sz="1875" dirty="0"/>
          </a:p>
        </p:txBody>
      </p:sp>
      <p:sp>
        <p:nvSpPr>
          <p:cNvPr id="17" name="Text 13"/>
          <p:cNvSpPr/>
          <p:nvPr/>
        </p:nvSpPr>
        <p:spPr>
          <a:xfrm>
            <a:off x="6615113" y="2997994"/>
            <a:ext cx="1700213" cy="252413"/>
          </a:xfrm>
          <a:prstGeom prst="rect">
            <a:avLst/>
          </a:prstGeom>
          <a:noFill/>
          <a:ln/>
        </p:spPr>
        <p:txBody>
          <a:bodyPr vert="horz" wrap="square" lIns="0" tIns="0" rIns="0" bIns="0" rtlCol="0" anchor="ctr"/>
          <a:lstStyle/>
          <a:p>
            <a:pPr marL="0" indent="0" algn="ctr">
              <a:lnSpc>
                <a:spcPts val="1688"/>
              </a:lnSpc>
              <a:buNone/>
            </a:pPr>
            <a:r>
              <a:rPr lang="en-US" sz="1200" b="1" dirty="0">
                <a:solidFill>
                  <a:srgbClr val="000000"/>
                </a:solidFill>
                <a:latin typeface="Microsoft YaHei" pitchFamily="34" charset="0"/>
                <a:ea typeface="Microsoft YaHei" pitchFamily="34" charset="-122"/>
                <a:cs typeface="Microsoft YaHei" pitchFamily="34" charset="-120"/>
              </a:rPr>
              <a:t>用户界面</a:t>
            </a:r>
            <a:endParaRPr lang="en-US" sz="1200" dirty="0"/>
          </a:p>
        </p:txBody>
      </p:sp>
      <p:sp>
        <p:nvSpPr>
          <p:cNvPr id="18" name="Text 14"/>
          <p:cNvSpPr/>
          <p:nvPr/>
        </p:nvSpPr>
        <p:spPr>
          <a:xfrm>
            <a:off x="6615113" y="3288506"/>
            <a:ext cx="1700213" cy="45720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使用PyQt5构建直观的交互式应用界面。</a:t>
            </a:r>
            <a:endParaRPr lang="en-US" sz="1050" dirty="0"/>
          </a:p>
        </p:txBody>
      </p:sp>
      <p:pic>
        <p:nvPicPr>
          <p:cNvPr id="20" name="图片 19">
            <a:extLst>
              <a:ext uri="{FF2B5EF4-FFF2-40B4-BE49-F238E27FC236}">
                <a16:creationId xmlns:a16="http://schemas.microsoft.com/office/drawing/2014/main" id="{768F6E00-CC62-8574-FC46-036014B89AFA}"/>
              </a:ext>
            </a:extLst>
          </p:cNvPr>
          <p:cNvPicPr>
            <a:picLocks noChangeAspect="1"/>
          </p:cNvPicPr>
          <p:nvPr/>
        </p:nvPicPr>
        <p:blipFill>
          <a:blip r:embed="rId5"/>
          <a:stretch>
            <a:fillRect/>
          </a:stretch>
        </p:blipFill>
        <p:spPr>
          <a:xfrm>
            <a:off x="2757488" y="413208"/>
            <a:ext cx="3585805" cy="18608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LID4096"/>
          </a:p>
        </p:txBody>
      </p:sp>
      <p:pic>
        <p:nvPicPr>
          <p:cNvPr id="3" name="Image 0" descr="preencoded.png"/>
          <p:cNvPicPr>
            <a:picLocks noChangeAspect="1"/>
          </p:cNvPicPr>
          <p:nvPr/>
        </p:nvPicPr>
        <p:blipFill>
          <a:blip r:embed="rId3"/>
          <a:srcRect/>
          <a:stretch/>
        </p:blipFill>
        <p:spPr>
          <a:xfrm>
            <a:off x="0" y="15240"/>
            <a:ext cx="9144000" cy="5143500"/>
          </a:xfrm>
          <a:prstGeom prst="rect">
            <a:avLst/>
          </a:prstGeom>
        </p:spPr>
      </p:pic>
      <p:pic>
        <p:nvPicPr>
          <p:cNvPr id="4" name="Image 1" descr="preencoded.png"/>
          <p:cNvPicPr>
            <a:picLocks noChangeAspect="1"/>
          </p:cNvPicPr>
          <p:nvPr/>
        </p:nvPicPr>
        <p:blipFill>
          <a:blip r:embed="rId4"/>
          <a:srcRect l="12500" r="12500"/>
          <a:stretch/>
        </p:blipFill>
        <p:spPr>
          <a:xfrm>
            <a:off x="0" y="0"/>
            <a:ext cx="3857625" cy="5143500"/>
          </a:xfrm>
          <a:prstGeom prst="rect">
            <a:avLst/>
          </a:prstGeom>
        </p:spPr>
      </p:pic>
      <p:sp>
        <p:nvSpPr>
          <p:cNvPr id="5" name="Text 1"/>
          <p:cNvSpPr/>
          <p:nvPr/>
        </p:nvSpPr>
        <p:spPr>
          <a:xfrm>
            <a:off x="4429125" y="285750"/>
            <a:ext cx="40386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000000"/>
                </a:solidFill>
                <a:latin typeface="Microsoft YaHei" pitchFamily="34" charset="0"/>
                <a:ea typeface="Microsoft YaHei" pitchFamily="34" charset="-122"/>
                <a:cs typeface="Microsoft YaHei" pitchFamily="34" charset="-120"/>
              </a:rPr>
              <a:t>模型原理与结构</a:t>
            </a:r>
            <a:endParaRPr lang="en-US" sz="2250" dirty="0"/>
          </a:p>
        </p:txBody>
      </p:sp>
      <p:sp>
        <p:nvSpPr>
          <p:cNvPr id="6" name="Text 2"/>
          <p:cNvSpPr/>
          <p:nvPr/>
        </p:nvSpPr>
        <p:spPr>
          <a:xfrm>
            <a:off x="4429125" y="742950"/>
            <a:ext cx="40386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4429125" y="2613660"/>
            <a:ext cx="1881187" cy="214312"/>
          </a:xfrm>
          <a:prstGeom prst="rect">
            <a:avLst/>
          </a:prstGeom>
          <a:noFill/>
          <a:ln/>
        </p:spPr>
        <p:txBody>
          <a:bodyPr vert="horz" wrap="square" lIns="0" tIns="0" rIns="0" bIns="0" rtlCol="0" anchor="ctr"/>
          <a:lstStyle/>
          <a:p>
            <a:pPr marL="0" indent="0" algn="l">
              <a:lnSpc>
                <a:spcPts val="1650"/>
              </a:lnSpc>
              <a:buNone/>
            </a:pPr>
            <a:r>
              <a:rPr lang="en-US" sz="1200" b="1" dirty="0">
                <a:solidFill>
                  <a:srgbClr val="2745FF"/>
                </a:solidFill>
                <a:latin typeface="Microsoft YaHei" pitchFamily="34" charset="0"/>
                <a:ea typeface="Microsoft YaHei" pitchFamily="34" charset="-122"/>
                <a:cs typeface="Microsoft YaHei" pitchFamily="34" charset="-120"/>
              </a:rPr>
              <a:t>01</a:t>
            </a:r>
            <a:endParaRPr lang="en-US" sz="1200" dirty="0"/>
          </a:p>
        </p:txBody>
      </p:sp>
      <p:sp>
        <p:nvSpPr>
          <p:cNvPr id="8" name="Text 4"/>
          <p:cNvSpPr/>
          <p:nvPr/>
        </p:nvSpPr>
        <p:spPr>
          <a:xfrm>
            <a:off x="4429125" y="2942272"/>
            <a:ext cx="1881187" cy="209550"/>
          </a:xfrm>
          <a:prstGeom prst="rect">
            <a:avLst/>
          </a:prstGeom>
          <a:noFill/>
          <a:ln/>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深度学习基础</a:t>
            </a:r>
            <a:endParaRPr lang="en-US" sz="1200" dirty="0"/>
          </a:p>
        </p:txBody>
      </p:sp>
      <p:sp>
        <p:nvSpPr>
          <p:cNvPr id="9" name="Text 5"/>
          <p:cNvSpPr/>
          <p:nvPr/>
        </p:nvSpPr>
        <p:spPr>
          <a:xfrm>
            <a:off x="4429125" y="3189922"/>
            <a:ext cx="1881187" cy="6286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利用深度神经网络，特别是CNN，捕捉图像特征，实现疾病识别。</a:t>
            </a:r>
            <a:endParaRPr lang="en-US" sz="1050" dirty="0"/>
          </a:p>
        </p:txBody>
      </p:sp>
      <p:sp>
        <p:nvSpPr>
          <p:cNvPr id="10" name="Text 6"/>
          <p:cNvSpPr/>
          <p:nvPr/>
        </p:nvSpPr>
        <p:spPr>
          <a:xfrm>
            <a:off x="6691313" y="2613660"/>
            <a:ext cx="1881187" cy="214312"/>
          </a:xfrm>
          <a:prstGeom prst="rect">
            <a:avLst/>
          </a:prstGeom>
          <a:noFill/>
          <a:ln/>
        </p:spPr>
        <p:txBody>
          <a:bodyPr vert="horz" wrap="square" lIns="0" tIns="0" rIns="0" bIns="0" rtlCol="0" anchor="ctr"/>
          <a:lstStyle/>
          <a:p>
            <a:pPr marL="0" indent="0" algn="l">
              <a:lnSpc>
                <a:spcPts val="1650"/>
              </a:lnSpc>
              <a:buNone/>
            </a:pPr>
            <a:r>
              <a:rPr lang="en-US" sz="1200" b="1" dirty="0">
                <a:solidFill>
                  <a:srgbClr val="2745FF"/>
                </a:solidFill>
                <a:latin typeface="Microsoft YaHei" pitchFamily="34" charset="0"/>
                <a:ea typeface="Microsoft YaHei" pitchFamily="34" charset="-122"/>
                <a:cs typeface="Microsoft YaHei" pitchFamily="34" charset="-120"/>
              </a:rPr>
              <a:t>02</a:t>
            </a:r>
            <a:endParaRPr lang="en-US" sz="1200" dirty="0"/>
          </a:p>
        </p:txBody>
      </p:sp>
      <p:sp>
        <p:nvSpPr>
          <p:cNvPr id="11" name="Text 7"/>
          <p:cNvSpPr/>
          <p:nvPr/>
        </p:nvSpPr>
        <p:spPr>
          <a:xfrm>
            <a:off x="6691313" y="2942272"/>
            <a:ext cx="1881187" cy="209550"/>
          </a:xfrm>
          <a:prstGeom prst="rect">
            <a:avLst/>
          </a:prstGeom>
          <a:noFill/>
          <a:ln/>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ResNet18架构</a:t>
            </a:r>
            <a:endParaRPr lang="en-US" sz="1200" dirty="0"/>
          </a:p>
        </p:txBody>
      </p:sp>
      <p:sp>
        <p:nvSpPr>
          <p:cNvPr id="12" name="Text 8"/>
          <p:cNvSpPr/>
          <p:nvPr/>
        </p:nvSpPr>
        <p:spPr>
          <a:xfrm>
            <a:off x="6691313" y="3189922"/>
            <a:ext cx="1881187" cy="6286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采用简化版ResNet18，通过残差连接解决梯度消失，提升训练效果。</a:t>
            </a:r>
            <a:endParaRPr lang="en-US" sz="1050" dirty="0"/>
          </a:p>
        </p:txBody>
      </p:sp>
      <p:sp>
        <p:nvSpPr>
          <p:cNvPr id="13" name="Text 9"/>
          <p:cNvSpPr/>
          <p:nvPr/>
        </p:nvSpPr>
        <p:spPr>
          <a:xfrm>
            <a:off x="4429125" y="4009073"/>
            <a:ext cx="1881187" cy="214312"/>
          </a:xfrm>
          <a:prstGeom prst="rect">
            <a:avLst/>
          </a:prstGeom>
          <a:noFill/>
          <a:ln/>
        </p:spPr>
        <p:txBody>
          <a:bodyPr vert="horz" wrap="square" lIns="0" tIns="0" rIns="0" bIns="0" rtlCol="0" anchor="ctr"/>
          <a:lstStyle/>
          <a:p>
            <a:pPr marL="0" indent="0" algn="l">
              <a:lnSpc>
                <a:spcPts val="1650"/>
              </a:lnSpc>
              <a:buNone/>
            </a:pPr>
            <a:r>
              <a:rPr lang="en-US" sz="1200" b="1" dirty="0">
                <a:solidFill>
                  <a:srgbClr val="2745FF"/>
                </a:solidFill>
                <a:latin typeface="Microsoft YaHei" pitchFamily="34" charset="0"/>
                <a:ea typeface="Microsoft YaHei" pitchFamily="34" charset="-122"/>
                <a:cs typeface="Microsoft YaHei" pitchFamily="34" charset="-120"/>
              </a:rPr>
              <a:t>03</a:t>
            </a:r>
            <a:endParaRPr lang="en-US" sz="1200" dirty="0"/>
          </a:p>
        </p:txBody>
      </p:sp>
      <p:sp>
        <p:nvSpPr>
          <p:cNvPr id="14" name="Text 10"/>
          <p:cNvSpPr/>
          <p:nvPr/>
        </p:nvSpPr>
        <p:spPr>
          <a:xfrm>
            <a:off x="4429125" y="4337685"/>
            <a:ext cx="1881187" cy="209550"/>
          </a:xfrm>
          <a:prstGeom prst="rect">
            <a:avLst/>
          </a:prstGeom>
          <a:noFill/>
          <a:ln/>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小数据集应对</a:t>
            </a:r>
            <a:endParaRPr lang="en-US" sz="1200" dirty="0"/>
          </a:p>
        </p:txBody>
      </p:sp>
      <p:sp>
        <p:nvSpPr>
          <p:cNvPr id="15" name="Text 11"/>
          <p:cNvSpPr/>
          <p:nvPr/>
        </p:nvSpPr>
        <p:spPr>
          <a:xfrm>
            <a:off x="4429125" y="4585335"/>
            <a:ext cx="1881187" cy="4191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针对数据量不足，模型设计注重防止过拟合，确保泛化能力。</a:t>
            </a:r>
            <a:endParaRPr lang="en-US" sz="1050" dirty="0"/>
          </a:p>
        </p:txBody>
      </p:sp>
      <p:sp>
        <p:nvSpPr>
          <p:cNvPr id="16" name="Text 12"/>
          <p:cNvSpPr/>
          <p:nvPr/>
        </p:nvSpPr>
        <p:spPr>
          <a:xfrm>
            <a:off x="6691313" y="4009073"/>
            <a:ext cx="1881187" cy="214312"/>
          </a:xfrm>
          <a:prstGeom prst="rect">
            <a:avLst/>
          </a:prstGeom>
          <a:noFill/>
          <a:ln/>
        </p:spPr>
        <p:txBody>
          <a:bodyPr vert="horz" wrap="square" lIns="0" tIns="0" rIns="0" bIns="0" rtlCol="0" anchor="ctr"/>
          <a:lstStyle/>
          <a:p>
            <a:pPr marL="0" indent="0" algn="l">
              <a:lnSpc>
                <a:spcPts val="1650"/>
              </a:lnSpc>
              <a:buNone/>
            </a:pPr>
            <a:r>
              <a:rPr lang="en-US" sz="1200" b="1" dirty="0">
                <a:solidFill>
                  <a:srgbClr val="2745FF"/>
                </a:solidFill>
                <a:latin typeface="Microsoft YaHei" pitchFamily="34" charset="0"/>
                <a:ea typeface="Microsoft YaHei" pitchFamily="34" charset="-122"/>
                <a:cs typeface="Microsoft YaHei" pitchFamily="34" charset="-120"/>
              </a:rPr>
              <a:t>04</a:t>
            </a:r>
            <a:endParaRPr lang="en-US" sz="1200" dirty="0"/>
          </a:p>
        </p:txBody>
      </p:sp>
      <p:sp>
        <p:nvSpPr>
          <p:cNvPr id="17" name="Text 13"/>
          <p:cNvSpPr/>
          <p:nvPr/>
        </p:nvSpPr>
        <p:spPr>
          <a:xfrm>
            <a:off x="6691313" y="4337685"/>
            <a:ext cx="1881187" cy="209550"/>
          </a:xfrm>
          <a:prstGeom prst="rect">
            <a:avLst/>
          </a:prstGeom>
          <a:noFill/>
          <a:ln/>
        </p:spPr>
        <p:txBody>
          <a:bodyPr vert="horz" wrap="square" lIns="0" tIns="0" rIns="0" bIns="0" rtlCol="0" anchor="ctr"/>
          <a:lstStyle/>
          <a:p>
            <a:pPr marL="0" indent="0" algn="l">
              <a:lnSpc>
                <a:spcPts val="1650"/>
              </a:lnSpc>
              <a:buNone/>
            </a:pPr>
            <a:r>
              <a:rPr lang="en-US" sz="1200" b="1" dirty="0">
                <a:solidFill>
                  <a:srgbClr val="000000"/>
                </a:solidFill>
                <a:latin typeface="Microsoft YaHei" pitchFamily="34" charset="0"/>
                <a:ea typeface="Microsoft YaHei" pitchFamily="34" charset="-122"/>
                <a:cs typeface="Microsoft YaHei" pitchFamily="34" charset="-120"/>
              </a:rPr>
              <a:t>模型优化策略</a:t>
            </a:r>
            <a:endParaRPr lang="en-US" sz="1200" dirty="0"/>
          </a:p>
        </p:txBody>
      </p:sp>
      <p:sp>
        <p:nvSpPr>
          <p:cNvPr id="18" name="Text 14"/>
          <p:cNvSpPr/>
          <p:nvPr/>
        </p:nvSpPr>
        <p:spPr>
          <a:xfrm>
            <a:off x="6691313" y="4585335"/>
            <a:ext cx="1881187" cy="4191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实施数据增强与正则化，调整学习率，提高模型训练质量。</a:t>
            </a:r>
            <a:endParaRPr lang="en-US" sz="1050" dirty="0"/>
          </a:p>
        </p:txBody>
      </p:sp>
      <p:pic>
        <p:nvPicPr>
          <p:cNvPr id="19" name="图片 18">
            <a:extLst>
              <a:ext uri="{FF2B5EF4-FFF2-40B4-BE49-F238E27FC236}">
                <a16:creationId xmlns:a16="http://schemas.microsoft.com/office/drawing/2014/main" id="{6D07292B-462A-BFF2-BA91-85A7F357F4C7}"/>
              </a:ext>
            </a:extLst>
          </p:cNvPr>
          <p:cNvPicPr>
            <a:picLocks noChangeAspect="1"/>
          </p:cNvPicPr>
          <p:nvPr/>
        </p:nvPicPr>
        <p:blipFill>
          <a:blip r:embed="rId5"/>
          <a:srcRect r="59376"/>
          <a:stretch/>
        </p:blipFill>
        <p:spPr>
          <a:xfrm>
            <a:off x="3857625" y="682184"/>
            <a:ext cx="1765351" cy="1904806"/>
          </a:xfrm>
          <a:prstGeom prst="rect">
            <a:avLst/>
          </a:prstGeom>
        </p:spPr>
      </p:pic>
      <p:sp>
        <p:nvSpPr>
          <p:cNvPr id="20" name="AutoShape 2" descr="在这里插入图片描述">
            <a:extLst>
              <a:ext uri="{FF2B5EF4-FFF2-40B4-BE49-F238E27FC236}">
                <a16:creationId xmlns:a16="http://schemas.microsoft.com/office/drawing/2014/main" id="{4F51CE00-1E8F-1108-4AA6-2624F2CCD84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22" name="图片 21">
            <a:extLst>
              <a:ext uri="{FF2B5EF4-FFF2-40B4-BE49-F238E27FC236}">
                <a16:creationId xmlns:a16="http://schemas.microsoft.com/office/drawing/2014/main" id="{020F8E73-569C-B0AA-C2EA-689FC9C06A98}"/>
              </a:ext>
            </a:extLst>
          </p:cNvPr>
          <p:cNvPicPr>
            <a:picLocks noChangeAspect="1"/>
          </p:cNvPicPr>
          <p:nvPr/>
        </p:nvPicPr>
        <p:blipFill>
          <a:blip r:embed="rId6"/>
          <a:stretch>
            <a:fillRect/>
          </a:stretch>
        </p:blipFill>
        <p:spPr>
          <a:xfrm>
            <a:off x="84404" y="450280"/>
            <a:ext cx="3688815" cy="43267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图片 25">
            <a:extLst>
              <a:ext uri="{FF2B5EF4-FFF2-40B4-BE49-F238E27FC236}">
                <a16:creationId xmlns:a16="http://schemas.microsoft.com/office/drawing/2014/main" id="{32C51B42-CBB7-3AF4-D93C-1BC3F6D2577F}"/>
              </a:ext>
            </a:extLst>
          </p:cNvPr>
          <p:cNvPicPr>
            <a:picLocks noChangeAspect="1"/>
          </p:cNvPicPr>
          <p:nvPr/>
        </p:nvPicPr>
        <p:blipFill>
          <a:blip r:embed="rId7"/>
          <a:srcRect l="2045" t="40856"/>
          <a:stretch/>
        </p:blipFill>
        <p:spPr>
          <a:xfrm>
            <a:off x="5371232" y="1143001"/>
            <a:ext cx="3688364" cy="1414939"/>
          </a:xfrm>
          <a:prstGeom prst="rect">
            <a:avLst/>
          </a:prstGeom>
        </p:spPr>
      </p:pic>
      <p:sp>
        <p:nvSpPr>
          <p:cNvPr id="27" name="箭头: 下 26">
            <a:extLst>
              <a:ext uri="{FF2B5EF4-FFF2-40B4-BE49-F238E27FC236}">
                <a16:creationId xmlns:a16="http://schemas.microsoft.com/office/drawing/2014/main" id="{0962AD24-2163-157E-99CD-986E67A111A6}"/>
              </a:ext>
            </a:extLst>
          </p:cNvPr>
          <p:cNvSpPr/>
          <p:nvPr/>
        </p:nvSpPr>
        <p:spPr>
          <a:xfrm>
            <a:off x="8276272" y="967740"/>
            <a:ext cx="382905" cy="112014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LID4096">
              <a:ln>
                <a:solidFill>
                  <a:srgbClr val="FF0000"/>
                </a:solidFill>
              </a:ln>
              <a:solidFill>
                <a:srgbClr val="FF0000"/>
              </a:solidFill>
            </a:endParaRPr>
          </a:p>
        </p:txBody>
      </p:sp>
      <p:sp>
        <p:nvSpPr>
          <p:cNvPr id="28" name="文本框 27">
            <a:extLst>
              <a:ext uri="{FF2B5EF4-FFF2-40B4-BE49-F238E27FC236}">
                <a16:creationId xmlns:a16="http://schemas.microsoft.com/office/drawing/2014/main" id="{57DCA28B-7565-A60E-E517-E526FF73FCEA}"/>
              </a:ext>
            </a:extLst>
          </p:cNvPr>
          <p:cNvSpPr txBox="1"/>
          <p:nvPr/>
        </p:nvSpPr>
        <p:spPr>
          <a:xfrm>
            <a:off x="8031480" y="630794"/>
            <a:ext cx="877163" cy="369332"/>
          </a:xfrm>
          <a:prstGeom prst="rect">
            <a:avLst/>
          </a:prstGeom>
          <a:noFill/>
        </p:spPr>
        <p:txBody>
          <a:bodyPr wrap="none" rtlCol="0">
            <a:spAutoFit/>
          </a:bodyPr>
          <a:lstStyle/>
          <a:p>
            <a:r>
              <a:rPr lang="zh-CN" altLang="en-US" b="1" dirty="0"/>
              <a:t>过拟合</a:t>
            </a:r>
            <a:endParaRPr lang="LID4096"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6564D2-9B79-103B-EAC9-4F7E8BD18D53}"/>
              </a:ext>
            </a:extLst>
          </p:cNvPr>
          <p:cNvPicPr>
            <a:picLocks noChangeAspect="1"/>
          </p:cNvPicPr>
          <p:nvPr/>
        </p:nvPicPr>
        <p:blipFill>
          <a:blip r:embed="rId2"/>
          <a:stretch>
            <a:fillRect/>
          </a:stretch>
        </p:blipFill>
        <p:spPr>
          <a:xfrm>
            <a:off x="228600" y="811614"/>
            <a:ext cx="2750820" cy="1114031"/>
          </a:xfrm>
          <a:prstGeom prst="rect">
            <a:avLst/>
          </a:prstGeom>
        </p:spPr>
      </p:pic>
      <p:pic>
        <p:nvPicPr>
          <p:cNvPr id="5" name="图片 4">
            <a:extLst>
              <a:ext uri="{FF2B5EF4-FFF2-40B4-BE49-F238E27FC236}">
                <a16:creationId xmlns:a16="http://schemas.microsoft.com/office/drawing/2014/main" id="{C7765CCC-8736-E1EB-6D47-511C85A2576E}"/>
              </a:ext>
            </a:extLst>
          </p:cNvPr>
          <p:cNvPicPr>
            <a:picLocks noChangeAspect="1"/>
          </p:cNvPicPr>
          <p:nvPr/>
        </p:nvPicPr>
        <p:blipFill>
          <a:blip r:embed="rId3"/>
          <a:stretch>
            <a:fillRect/>
          </a:stretch>
        </p:blipFill>
        <p:spPr>
          <a:xfrm>
            <a:off x="4381500" y="841411"/>
            <a:ext cx="4099560" cy="275517"/>
          </a:xfrm>
          <a:prstGeom prst="rect">
            <a:avLst/>
          </a:prstGeom>
        </p:spPr>
      </p:pic>
      <p:sp>
        <p:nvSpPr>
          <p:cNvPr id="6" name="文本框 5">
            <a:extLst>
              <a:ext uri="{FF2B5EF4-FFF2-40B4-BE49-F238E27FC236}">
                <a16:creationId xmlns:a16="http://schemas.microsoft.com/office/drawing/2014/main" id="{79963DE1-2F5A-2A98-C3F2-1B069353C1C7}"/>
              </a:ext>
            </a:extLst>
          </p:cNvPr>
          <p:cNvSpPr txBox="1"/>
          <p:nvPr/>
        </p:nvSpPr>
        <p:spPr>
          <a:xfrm>
            <a:off x="5196840" y="1272539"/>
            <a:ext cx="2468880" cy="923330"/>
          </a:xfrm>
          <a:prstGeom prst="rect">
            <a:avLst/>
          </a:prstGeom>
          <a:noFill/>
        </p:spPr>
        <p:txBody>
          <a:bodyPr wrap="square" rtlCol="0">
            <a:spAutoFit/>
          </a:bodyPr>
          <a:lstStyle/>
          <a:p>
            <a:r>
              <a:rPr lang="en-US" sz="1200" dirty="0"/>
              <a:t>Adam</a:t>
            </a:r>
            <a:r>
              <a:rPr lang="zh-CN" altLang="en-US" sz="1200" dirty="0"/>
              <a:t>优化器，学习率为</a:t>
            </a:r>
            <a:r>
              <a:rPr lang="en-US" altLang="zh-CN" sz="1200" dirty="0"/>
              <a:t>0.0001</a:t>
            </a:r>
            <a:r>
              <a:rPr lang="zh-CN" altLang="en-US" sz="1200" dirty="0"/>
              <a:t>，使用</a:t>
            </a:r>
            <a:r>
              <a:rPr lang="en-US" altLang="zh-CN" sz="1200" dirty="0" err="1"/>
              <a:t>ReduceLRonPlateau</a:t>
            </a:r>
            <a:r>
              <a:rPr lang="en-US" altLang="zh-CN" sz="1200" dirty="0"/>
              <a:t> </a:t>
            </a:r>
            <a:r>
              <a:rPr lang="zh-CN" altLang="en-US" sz="1200" dirty="0"/>
              <a:t>回调函数来调整学习率。原论文中使用的是 </a:t>
            </a:r>
            <a:r>
              <a:rPr lang="en-US" altLang="zh-CN" sz="1200" dirty="0"/>
              <a:t>SGD </a:t>
            </a:r>
            <a:r>
              <a:rPr lang="zh-CN" altLang="en-US" sz="1200" dirty="0"/>
              <a:t>优化器</a:t>
            </a:r>
            <a:r>
              <a:rPr lang="zh-CN" altLang="en-US" dirty="0"/>
              <a:t>。</a:t>
            </a:r>
            <a:endParaRPr lang="en-US" dirty="0"/>
          </a:p>
        </p:txBody>
      </p:sp>
      <p:pic>
        <p:nvPicPr>
          <p:cNvPr id="11" name="图片 10">
            <a:extLst>
              <a:ext uri="{FF2B5EF4-FFF2-40B4-BE49-F238E27FC236}">
                <a16:creationId xmlns:a16="http://schemas.microsoft.com/office/drawing/2014/main" id="{3EF167A7-2A6F-6541-027E-13088E21CF71}"/>
              </a:ext>
            </a:extLst>
          </p:cNvPr>
          <p:cNvPicPr>
            <a:picLocks noChangeAspect="1"/>
          </p:cNvPicPr>
          <p:nvPr/>
        </p:nvPicPr>
        <p:blipFill>
          <a:blip r:embed="rId4"/>
          <a:stretch>
            <a:fillRect/>
          </a:stretch>
        </p:blipFill>
        <p:spPr>
          <a:xfrm>
            <a:off x="312420" y="2037971"/>
            <a:ext cx="2750820" cy="1971296"/>
          </a:xfrm>
          <a:prstGeom prst="rect">
            <a:avLst/>
          </a:prstGeom>
        </p:spPr>
      </p:pic>
      <p:sp>
        <p:nvSpPr>
          <p:cNvPr id="13" name="Text 1">
            <a:extLst>
              <a:ext uri="{FF2B5EF4-FFF2-40B4-BE49-F238E27FC236}">
                <a16:creationId xmlns:a16="http://schemas.microsoft.com/office/drawing/2014/main" id="{0C1F63BC-CE9A-6699-668A-EB8C5FBF74E3}"/>
              </a:ext>
            </a:extLst>
          </p:cNvPr>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zh-CN" altLang="en-US" sz="2250" b="1" dirty="0">
                <a:solidFill>
                  <a:srgbClr val="000000"/>
                </a:solidFill>
                <a:latin typeface="Microsoft YaHei" pitchFamily="34" charset="0"/>
                <a:ea typeface="Microsoft YaHei" pitchFamily="34" charset="-122"/>
                <a:cs typeface="Microsoft YaHei" pitchFamily="34" charset="-120"/>
              </a:rPr>
              <a:t>创新点</a:t>
            </a:r>
            <a:endParaRPr lang="en-US" sz="2250" dirty="0"/>
          </a:p>
        </p:txBody>
      </p:sp>
    </p:spTree>
    <p:extLst>
      <p:ext uri="{BB962C8B-B14F-4D97-AF65-F5344CB8AC3E}">
        <p14:creationId xmlns:p14="http://schemas.microsoft.com/office/powerpoint/2010/main" val="24784669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321</TotalTime>
  <Words>693</Words>
  <Application>Microsoft Office PowerPoint</Application>
  <PresentationFormat>全屏显示(16:9)</PresentationFormat>
  <Paragraphs>166</Paragraphs>
  <Slides>19</Slides>
  <Notes>18</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19</vt:i4>
      </vt:variant>
    </vt:vector>
  </HeadingPairs>
  <TitlesOfParts>
    <vt:vector size="23" baseType="lpstr">
      <vt:lpstr>微软雅黑</vt:lpstr>
      <vt:lpstr>Arial</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dechao Liu</cp:lastModifiedBy>
  <cp:revision>15</cp:revision>
  <dcterms:created xsi:type="dcterms:W3CDTF">2024-12-24T17:40:53Z</dcterms:created>
  <dcterms:modified xsi:type="dcterms:W3CDTF">2024-12-25T14:54:04Z</dcterms:modified>
</cp:coreProperties>
</file>